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3.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4.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5.xml" ContentType="application/vnd.openxmlformats-officedocument.theme+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6.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93455" r:id="rId4"/>
    <p:sldMasterId id="2147493627" r:id="rId5"/>
    <p:sldMasterId id="2147493654" r:id="rId6"/>
    <p:sldMasterId id="2147493663" r:id="rId7"/>
    <p:sldMasterId id="2147493681" r:id="rId8"/>
    <p:sldMasterId id="2147493689" r:id="rId9"/>
    <p:sldMasterId id="2147493702" r:id="rId10"/>
  </p:sldMasterIdLst>
  <p:notesMasterIdLst>
    <p:notesMasterId r:id="rId84"/>
  </p:notesMasterIdLst>
  <p:handoutMasterIdLst>
    <p:handoutMasterId r:id="rId85"/>
  </p:handoutMasterIdLst>
  <p:sldIdLst>
    <p:sldId id="854" r:id="rId11"/>
    <p:sldId id="2142532336" r:id="rId12"/>
    <p:sldId id="824" r:id="rId13"/>
    <p:sldId id="1052" r:id="rId14"/>
    <p:sldId id="2142532337" r:id="rId15"/>
    <p:sldId id="2142532338" r:id="rId16"/>
    <p:sldId id="895" r:id="rId17"/>
    <p:sldId id="1098" r:id="rId18"/>
    <p:sldId id="2142532322" r:id="rId19"/>
    <p:sldId id="2142532339" r:id="rId20"/>
    <p:sldId id="1254" r:id="rId21"/>
    <p:sldId id="2142532340" r:id="rId22"/>
    <p:sldId id="1026" r:id="rId23"/>
    <p:sldId id="988" r:id="rId24"/>
    <p:sldId id="2142532323" r:id="rId25"/>
    <p:sldId id="2142532324" r:id="rId26"/>
    <p:sldId id="2142532325" r:id="rId27"/>
    <p:sldId id="2142532326" r:id="rId28"/>
    <p:sldId id="922" r:id="rId29"/>
    <p:sldId id="2142532313" r:id="rId30"/>
    <p:sldId id="2142532298" r:id="rId31"/>
    <p:sldId id="1078" r:id="rId32"/>
    <p:sldId id="984" r:id="rId33"/>
    <p:sldId id="985" r:id="rId34"/>
    <p:sldId id="362" r:id="rId35"/>
    <p:sldId id="363" r:id="rId36"/>
    <p:sldId id="2142532333" r:id="rId37"/>
    <p:sldId id="356" r:id="rId38"/>
    <p:sldId id="357" r:id="rId39"/>
    <p:sldId id="358" r:id="rId40"/>
    <p:sldId id="359" r:id="rId41"/>
    <p:sldId id="2142532335" r:id="rId42"/>
    <p:sldId id="403" r:id="rId43"/>
    <p:sldId id="361" r:id="rId44"/>
    <p:sldId id="2142532330" r:id="rId45"/>
    <p:sldId id="1101" r:id="rId46"/>
    <p:sldId id="1015" r:id="rId47"/>
    <p:sldId id="1017" r:id="rId48"/>
    <p:sldId id="2142532331" r:id="rId49"/>
    <p:sldId id="2142532332" r:id="rId50"/>
    <p:sldId id="1103" r:id="rId51"/>
    <p:sldId id="402" r:id="rId52"/>
    <p:sldId id="1104" r:id="rId53"/>
    <p:sldId id="1105" r:id="rId54"/>
    <p:sldId id="1106" r:id="rId55"/>
    <p:sldId id="1107" r:id="rId56"/>
    <p:sldId id="377" r:id="rId57"/>
    <p:sldId id="378" r:id="rId58"/>
    <p:sldId id="379" r:id="rId59"/>
    <p:sldId id="1108" r:id="rId60"/>
    <p:sldId id="1109" r:id="rId61"/>
    <p:sldId id="382" r:id="rId62"/>
    <p:sldId id="383" r:id="rId63"/>
    <p:sldId id="1110" r:id="rId64"/>
    <p:sldId id="1111" r:id="rId65"/>
    <p:sldId id="386" r:id="rId66"/>
    <p:sldId id="387" r:id="rId67"/>
    <p:sldId id="1081" r:id="rId68"/>
    <p:sldId id="369" r:id="rId69"/>
    <p:sldId id="370" r:id="rId70"/>
    <p:sldId id="371" r:id="rId71"/>
    <p:sldId id="372" r:id="rId72"/>
    <p:sldId id="1100" r:id="rId73"/>
    <p:sldId id="373" r:id="rId74"/>
    <p:sldId id="374" r:id="rId75"/>
    <p:sldId id="375" r:id="rId76"/>
    <p:sldId id="376" r:id="rId77"/>
    <p:sldId id="2142532329" r:id="rId78"/>
    <p:sldId id="384" r:id="rId79"/>
    <p:sldId id="385" r:id="rId80"/>
    <p:sldId id="997" r:id="rId81"/>
    <p:sldId id="2142532318" r:id="rId82"/>
    <p:sldId id="1059" r:id="rId83"/>
  </p:sldIdLst>
  <p:sldSz cx="9144000" cy="5143500" type="screen16x9"/>
  <p:notesSz cx="6858000" cy="9144000"/>
  <p:defaultTextStyle>
    <a:defPPr>
      <a:defRPr lang="en-US"/>
    </a:defPPr>
    <a:lvl1pPr algn="l" defTabSz="457200" rtl="0" fontAlgn="base">
      <a:spcBef>
        <a:spcPct val="0"/>
      </a:spcBef>
      <a:spcAft>
        <a:spcPct val="0"/>
      </a:spcAft>
      <a:defRPr kern="1200">
        <a:solidFill>
          <a:schemeClr val="tx1"/>
        </a:solidFill>
        <a:latin typeface="Calibri" charset="0"/>
        <a:ea typeface="ＭＳ Ｐゴシック" charset="-128"/>
        <a:cs typeface="+mn-cs"/>
      </a:defRPr>
    </a:lvl1pPr>
    <a:lvl2pPr marL="457200" algn="l" defTabSz="457200" rtl="0" fontAlgn="base">
      <a:spcBef>
        <a:spcPct val="0"/>
      </a:spcBef>
      <a:spcAft>
        <a:spcPct val="0"/>
      </a:spcAft>
      <a:defRPr kern="1200">
        <a:solidFill>
          <a:schemeClr val="tx1"/>
        </a:solidFill>
        <a:latin typeface="Calibri" charset="0"/>
        <a:ea typeface="ＭＳ Ｐゴシック" charset="-128"/>
        <a:cs typeface="+mn-cs"/>
      </a:defRPr>
    </a:lvl2pPr>
    <a:lvl3pPr marL="914400" algn="l" defTabSz="457200" rtl="0" fontAlgn="base">
      <a:spcBef>
        <a:spcPct val="0"/>
      </a:spcBef>
      <a:spcAft>
        <a:spcPct val="0"/>
      </a:spcAft>
      <a:defRPr kern="1200">
        <a:solidFill>
          <a:schemeClr val="tx1"/>
        </a:solidFill>
        <a:latin typeface="Calibri" charset="0"/>
        <a:ea typeface="ＭＳ Ｐゴシック" charset="-128"/>
        <a:cs typeface="+mn-cs"/>
      </a:defRPr>
    </a:lvl3pPr>
    <a:lvl4pPr marL="1371600" algn="l" defTabSz="457200" rtl="0" fontAlgn="base">
      <a:spcBef>
        <a:spcPct val="0"/>
      </a:spcBef>
      <a:spcAft>
        <a:spcPct val="0"/>
      </a:spcAft>
      <a:defRPr kern="1200">
        <a:solidFill>
          <a:schemeClr val="tx1"/>
        </a:solidFill>
        <a:latin typeface="Calibri" charset="0"/>
        <a:ea typeface="ＭＳ Ｐゴシック" charset="-128"/>
        <a:cs typeface="+mn-cs"/>
      </a:defRPr>
    </a:lvl4pPr>
    <a:lvl5pPr marL="1828800" algn="l" defTabSz="457200" rtl="0" fontAlgn="base">
      <a:spcBef>
        <a:spcPct val="0"/>
      </a:spcBef>
      <a:spcAft>
        <a:spcPct val="0"/>
      </a:spcAft>
      <a:defRPr kern="1200">
        <a:solidFill>
          <a:schemeClr val="tx1"/>
        </a:solidFill>
        <a:latin typeface="Calibri" charset="0"/>
        <a:ea typeface="ＭＳ Ｐゴシック" charset="-128"/>
        <a:cs typeface="+mn-cs"/>
      </a:defRPr>
    </a:lvl5pPr>
    <a:lvl6pPr marL="2286000" algn="l" defTabSz="914400" rtl="0" eaLnBrk="1" latinLnBrk="0" hangingPunct="1">
      <a:defRPr kern="1200">
        <a:solidFill>
          <a:schemeClr val="tx1"/>
        </a:solidFill>
        <a:latin typeface="Calibri" charset="0"/>
        <a:ea typeface="ＭＳ Ｐゴシック" charset="-128"/>
        <a:cs typeface="+mn-cs"/>
      </a:defRPr>
    </a:lvl6pPr>
    <a:lvl7pPr marL="2743200" algn="l" defTabSz="914400" rtl="0" eaLnBrk="1" latinLnBrk="0" hangingPunct="1">
      <a:defRPr kern="1200">
        <a:solidFill>
          <a:schemeClr val="tx1"/>
        </a:solidFill>
        <a:latin typeface="Calibri" charset="0"/>
        <a:ea typeface="ＭＳ Ｐゴシック" charset="-128"/>
        <a:cs typeface="+mn-cs"/>
      </a:defRPr>
    </a:lvl7pPr>
    <a:lvl8pPr marL="3200400" algn="l" defTabSz="914400" rtl="0" eaLnBrk="1" latinLnBrk="0" hangingPunct="1">
      <a:defRPr kern="1200">
        <a:solidFill>
          <a:schemeClr val="tx1"/>
        </a:solidFill>
        <a:latin typeface="Calibri" charset="0"/>
        <a:ea typeface="ＭＳ Ｐゴシック" charset="-128"/>
        <a:cs typeface="+mn-cs"/>
      </a:defRPr>
    </a:lvl8pPr>
    <a:lvl9pPr marL="3657600" algn="l" defTabSz="914400" rtl="0" eaLnBrk="1" latinLnBrk="0" hangingPunct="1">
      <a:defRPr kern="1200">
        <a:solidFill>
          <a:schemeClr val="tx1"/>
        </a:solidFill>
        <a:latin typeface="Calibri" charset="0"/>
        <a:ea typeface="ＭＳ Ｐゴシック" charset="-128"/>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1A2C64"/>
    <a:srgbClr val="32AA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5172"/>
    <p:restoredTop sz="96793"/>
  </p:normalViewPr>
  <p:slideViewPr>
    <p:cSldViewPr snapToObjects="1">
      <p:cViewPr varScale="1">
        <p:scale>
          <a:sx n="197" d="100"/>
          <a:sy n="197" d="100"/>
        </p:scale>
        <p:origin x="200" y="248"/>
      </p:cViewPr>
      <p:guideLst>
        <p:guide orient="horz" pos="1620"/>
        <p:guide pos="2880"/>
      </p:guideLst>
    </p:cSldViewPr>
  </p:slideViewPr>
  <p:outlineViewPr>
    <p:cViewPr>
      <p:scale>
        <a:sx n="33" d="100"/>
        <a:sy n="33" d="100"/>
      </p:scale>
      <p:origin x="0" y="-26648"/>
    </p:cViewPr>
  </p:outlineViewPr>
  <p:notesTextViewPr>
    <p:cViewPr>
      <p:scale>
        <a:sx n="100" d="100"/>
        <a:sy n="100" d="100"/>
      </p:scale>
      <p:origin x="0" y="0"/>
    </p:cViewPr>
  </p:notesTextViewPr>
  <p:sorterViewPr>
    <p:cViewPr varScale="1">
      <p:scale>
        <a:sx n="1" d="1"/>
        <a:sy n="1" d="1"/>
      </p:scale>
      <p:origin x="0" y="-22824"/>
    </p:cViewPr>
  </p:sorterViewPr>
  <p:notesViewPr>
    <p:cSldViewPr snapToObjects="1">
      <p:cViewPr varScale="1">
        <p:scale>
          <a:sx n="107" d="100"/>
          <a:sy n="107" d="100"/>
        </p:scale>
        <p:origin x="3648" y="184"/>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6.xml"/><Relationship Id="rId21" Type="http://schemas.openxmlformats.org/officeDocument/2006/relationships/slide" Target="slides/slide11.xml"/><Relationship Id="rId42" Type="http://schemas.openxmlformats.org/officeDocument/2006/relationships/slide" Target="slides/slide32.xml"/><Relationship Id="rId47" Type="http://schemas.openxmlformats.org/officeDocument/2006/relationships/slide" Target="slides/slide37.xml"/><Relationship Id="rId63" Type="http://schemas.openxmlformats.org/officeDocument/2006/relationships/slide" Target="slides/slide53.xml"/><Relationship Id="rId68" Type="http://schemas.openxmlformats.org/officeDocument/2006/relationships/slide" Target="slides/slide58.xml"/><Relationship Id="rId84" Type="http://schemas.openxmlformats.org/officeDocument/2006/relationships/notesMaster" Target="notesMasters/notesMaster1.xml"/><Relationship Id="rId89" Type="http://schemas.openxmlformats.org/officeDocument/2006/relationships/tableStyles" Target="tableStyles.xml"/><Relationship Id="rId16" Type="http://schemas.openxmlformats.org/officeDocument/2006/relationships/slide" Target="slides/slide6.xml"/><Relationship Id="rId11" Type="http://schemas.openxmlformats.org/officeDocument/2006/relationships/slide" Target="slides/slide1.xml"/><Relationship Id="rId32" Type="http://schemas.openxmlformats.org/officeDocument/2006/relationships/slide" Target="slides/slide22.xml"/><Relationship Id="rId37" Type="http://schemas.openxmlformats.org/officeDocument/2006/relationships/slide" Target="slides/slide27.xml"/><Relationship Id="rId53" Type="http://schemas.openxmlformats.org/officeDocument/2006/relationships/slide" Target="slides/slide43.xml"/><Relationship Id="rId58" Type="http://schemas.openxmlformats.org/officeDocument/2006/relationships/slide" Target="slides/slide48.xml"/><Relationship Id="rId74" Type="http://schemas.openxmlformats.org/officeDocument/2006/relationships/slide" Target="slides/slide64.xml"/><Relationship Id="rId79" Type="http://schemas.openxmlformats.org/officeDocument/2006/relationships/slide" Target="slides/slide69.xml"/><Relationship Id="rId5" Type="http://schemas.openxmlformats.org/officeDocument/2006/relationships/slideMaster" Target="slideMasters/slideMaster2.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slide" Target="slides/slide25.xml"/><Relationship Id="rId43" Type="http://schemas.openxmlformats.org/officeDocument/2006/relationships/slide" Target="slides/slide33.xml"/><Relationship Id="rId48" Type="http://schemas.openxmlformats.org/officeDocument/2006/relationships/slide" Target="slides/slide38.xml"/><Relationship Id="rId56" Type="http://schemas.openxmlformats.org/officeDocument/2006/relationships/slide" Target="slides/slide46.xml"/><Relationship Id="rId64" Type="http://schemas.openxmlformats.org/officeDocument/2006/relationships/slide" Target="slides/slide54.xml"/><Relationship Id="rId69" Type="http://schemas.openxmlformats.org/officeDocument/2006/relationships/slide" Target="slides/slide59.xml"/><Relationship Id="rId77" Type="http://schemas.openxmlformats.org/officeDocument/2006/relationships/slide" Target="slides/slide67.xml"/><Relationship Id="rId8" Type="http://schemas.openxmlformats.org/officeDocument/2006/relationships/slideMaster" Target="slideMasters/slideMaster5.xml"/><Relationship Id="rId51" Type="http://schemas.openxmlformats.org/officeDocument/2006/relationships/slide" Target="slides/slide41.xml"/><Relationship Id="rId72" Type="http://schemas.openxmlformats.org/officeDocument/2006/relationships/slide" Target="slides/slide62.xml"/><Relationship Id="rId80" Type="http://schemas.openxmlformats.org/officeDocument/2006/relationships/slide" Target="slides/slide70.xml"/><Relationship Id="rId85" Type="http://schemas.openxmlformats.org/officeDocument/2006/relationships/handoutMaster" Target="handoutMasters/handoutMaster1.xml"/><Relationship Id="rId3" Type="http://schemas.openxmlformats.org/officeDocument/2006/relationships/customXml" Target="../customXml/item3.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slide" Target="slides/slide23.xml"/><Relationship Id="rId38" Type="http://schemas.openxmlformats.org/officeDocument/2006/relationships/slide" Target="slides/slide28.xml"/><Relationship Id="rId46" Type="http://schemas.openxmlformats.org/officeDocument/2006/relationships/slide" Target="slides/slide36.xml"/><Relationship Id="rId59" Type="http://schemas.openxmlformats.org/officeDocument/2006/relationships/slide" Target="slides/slide49.xml"/><Relationship Id="rId67" Type="http://schemas.openxmlformats.org/officeDocument/2006/relationships/slide" Target="slides/slide57.xml"/><Relationship Id="rId20" Type="http://schemas.openxmlformats.org/officeDocument/2006/relationships/slide" Target="slides/slide10.xml"/><Relationship Id="rId41" Type="http://schemas.openxmlformats.org/officeDocument/2006/relationships/slide" Target="slides/slide31.xml"/><Relationship Id="rId54" Type="http://schemas.openxmlformats.org/officeDocument/2006/relationships/slide" Target="slides/slide44.xml"/><Relationship Id="rId62" Type="http://schemas.openxmlformats.org/officeDocument/2006/relationships/slide" Target="slides/slide52.xml"/><Relationship Id="rId70" Type="http://schemas.openxmlformats.org/officeDocument/2006/relationships/slide" Target="slides/slide60.xml"/><Relationship Id="rId75" Type="http://schemas.openxmlformats.org/officeDocument/2006/relationships/slide" Target="slides/slide65.xml"/><Relationship Id="rId83" Type="http://schemas.openxmlformats.org/officeDocument/2006/relationships/slide" Target="slides/slide73.xml"/><Relationship Id="rId88"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slide" Target="slides/slide26.xml"/><Relationship Id="rId49" Type="http://schemas.openxmlformats.org/officeDocument/2006/relationships/slide" Target="slides/slide39.xml"/><Relationship Id="rId57" Type="http://schemas.openxmlformats.org/officeDocument/2006/relationships/slide" Target="slides/slide47.xml"/><Relationship Id="rId10" Type="http://schemas.openxmlformats.org/officeDocument/2006/relationships/slideMaster" Target="slideMasters/slideMaster7.xml"/><Relationship Id="rId31" Type="http://schemas.openxmlformats.org/officeDocument/2006/relationships/slide" Target="slides/slide21.xml"/><Relationship Id="rId44" Type="http://schemas.openxmlformats.org/officeDocument/2006/relationships/slide" Target="slides/slide34.xml"/><Relationship Id="rId52" Type="http://schemas.openxmlformats.org/officeDocument/2006/relationships/slide" Target="slides/slide42.xml"/><Relationship Id="rId60" Type="http://schemas.openxmlformats.org/officeDocument/2006/relationships/slide" Target="slides/slide50.xml"/><Relationship Id="rId65" Type="http://schemas.openxmlformats.org/officeDocument/2006/relationships/slide" Target="slides/slide55.xml"/><Relationship Id="rId73" Type="http://schemas.openxmlformats.org/officeDocument/2006/relationships/slide" Target="slides/slide63.xml"/><Relationship Id="rId78" Type="http://schemas.openxmlformats.org/officeDocument/2006/relationships/slide" Target="slides/slide68.xml"/><Relationship Id="rId81" Type="http://schemas.openxmlformats.org/officeDocument/2006/relationships/slide" Target="slides/slide71.xml"/><Relationship Id="rId86"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 Target="slides/slide3.xml"/><Relationship Id="rId18" Type="http://schemas.openxmlformats.org/officeDocument/2006/relationships/slide" Target="slides/slide8.xml"/><Relationship Id="rId39" Type="http://schemas.openxmlformats.org/officeDocument/2006/relationships/slide" Target="slides/slide29.xml"/><Relationship Id="rId34" Type="http://schemas.openxmlformats.org/officeDocument/2006/relationships/slide" Target="slides/slide24.xml"/><Relationship Id="rId50" Type="http://schemas.openxmlformats.org/officeDocument/2006/relationships/slide" Target="slides/slide40.xml"/><Relationship Id="rId55" Type="http://schemas.openxmlformats.org/officeDocument/2006/relationships/slide" Target="slides/slide45.xml"/><Relationship Id="rId76" Type="http://schemas.openxmlformats.org/officeDocument/2006/relationships/slide" Target="slides/slide66.xml"/><Relationship Id="rId7" Type="http://schemas.openxmlformats.org/officeDocument/2006/relationships/slideMaster" Target="slideMasters/slideMaster4.xml"/><Relationship Id="rId71" Type="http://schemas.openxmlformats.org/officeDocument/2006/relationships/slide" Target="slides/slide61.xml"/><Relationship Id="rId2" Type="http://schemas.openxmlformats.org/officeDocument/2006/relationships/customXml" Target="../customXml/item2.xml"/><Relationship Id="rId29" Type="http://schemas.openxmlformats.org/officeDocument/2006/relationships/slide" Target="slides/slide19.xml"/><Relationship Id="rId24" Type="http://schemas.openxmlformats.org/officeDocument/2006/relationships/slide" Target="slides/slide14.xml"/><Relationship Id="rId40" Type="http://schemas.openxmlformats.org/officeDocument/2006/relationships/slide" Target="slides/slide30.xml"/><Relationship Id="rId45" Type="http://schemas.openxmlformats.org/officeDocument/2006/relationships/slide" Target="slides/slide35.xml"/><Relationship Id="rId66" Type="http://schemas.openxmlformats.org/officeDocument/2006/relationships/slide" Target="slides/slide56.xml"/><Relationship Id="rId87" Type="http://schemas.openxmlformats.org/officeDocument/2006/relationships/viewProps" Target="viewProps.xml"/><Relationship Id="rId61" Type="http://schemas.openxmlformats.org/officeDocument/2006/relationships/slide" Target="slides/slide51.xml"/><Relationship Id="rId82" Type="http://schemas.openxmlformats.org/officeDocument/2006/relationships/slide" Target="slides/slide72.xml"/><Relationship Id="rId19" Type="http://schemas.openxmlformats.org/officeDocument/2006/relationships/slide" Target="slides/slide9.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FAFB2AC-7E4F-8047-9193-854483C1A223}" type="datetimeFigureOut">
              <a:rPr lang="en-US" smtClean="0"/>
              <a:t>2/7/24</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F1CE209-2B77-6A4B-8F32-9DF4E1CE944B}" type="slidenum">
              <a:rPr lang="en-US" smtClean="0"/>
              <a:t>‹#›</a:t>
            </a:fld>
            <a:endParaRPr lang="en-US"/>
          </a:p>
        </p:txBody>
      </p:sp>
    </p:spTree>
    <p:extLst>
      <p:ext uri="{BB962C8B-B14F-4D97-AF65-F5344CB8AC3E}">
        <p14:creationId xmlns:p14="http://schemas.microsoft.com/office/powerpoint/2010/main" val="8162578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fld id="{A9567C9F-4D7F-5847-BD8F-556675060DA1}" type="datetimeFigureOut">
              <a:rPr lang="en-US" altLang="en-US"/>
              <a:pPr/>
              <a:t>2/7/24</a:t>
            </a:fld>
            <a:endParaRPr lang="en-US" alt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25D6415B-586E-2B45-B637-70E4CB56C153}"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defTabSz="457200" rtl="0" fontAlgn="base">
      <a:spcBef>
        <a:spcPct val="30000"/>
      </a:spcBef>
      <a:spcAft>
        <a:spcPct val="0"/>
      </a:spcAft>
      <a:defRPr sz="1200" kern="1200">
        <a:solidFill>
          <a:schemeClr val="tx1"/>
        </a:solidFill>
        <a:latin typeface="+mn-lt"/>
        <a:ea typeface="ＭＳ Ｐゴシック" charset="-128"/>
        <a:cs typeface="+mn-cs"/>
      </a:defRPr>
    </a:lvl1pPr>
    <a:lvl2pPr marL="457200" algn="l" defTabSz="457200" rtl="0" fontAlgn="base">
      <a:spcBef>
        <a:spcPct val="30000"/>
      </a:spcBef>
      <a:spcAft>
        <a:spcPct val="0"/>
      </a:spcAft>
      <a:defRPr sz="1200" kern="1200">
        <a:solidFill>
          <a:schemeClr val="tx1"/>
        </a:solidFill>
        <a:latin typeface="+mn-lt"/>
        <a:ea typeface="ＭＳ Ｐゴシック" charset="-128"/>
        <a:cs typeface="+mn-cs"/>
      </a:defRPr>
    </a:lvl2pPr>
    <a:lvl3pPr marL="914400" algn="l" defTabSz="457200" rtl="0" fontAlgn="base">
      <a:spcBef>
        <a:spcPct val="30000"/>
      </a:spcBef>
      <a:spcAft>
        <a:spcPct val="0"/>
      </a:spcAft>
      <a:defRPr sz="1200" kern="1200">
        <a:solidFill>
          <a:schemeClr val="tx1"/>
        </a:solidFill>
        <a:latin typeface="+mn-lt"/>
        <a:ea typeface="ＭＳ Ｐゴシック" charset="-128"/>
        <a:cs typeface="+mn-cs"/>
      </a:defRPr>
    </a:lvl3pPr>
    <a:lvl4pPr marL="1371600" algn="l" defTabSz="457200" rtl="0" fontAlgn="base">
      <a:spcBef>
        <a:spcPct val="30000"/>
      </a:spcBef>
      <a:spcAft>
        <a:spcPct val="0"/>
      </a:spcAft>
      <a:defRPr sz="1200" kern="1200">
        <a:solidFill>
          <a:schemeClr val="tx1"/>
        </a:solidFill>
        <a:latin typeface="+mn-lt"/>
        <a:ea typeface="ＭＳ Ｐゴシック" charset="-128"/>
        <a:cs typeface="+mn-cs"/>
      </a:defRPr>
    </a:lvl4pPr>
    <a:lvl5pPr marL="1828800" algn="l" defTabSz="457200" rtl="0" fontAlgn="base">
      <a:spcBef>
        <a:spcPct val="30000"/>
      </a:spcBef>
      <a:spcAft>
        <a:spcPct val="0"/>
      </a:spcAft>
      <a:defRPr sz="1200" kern="1200">
        <a:solidFill>
          <a:schemeClr val="tx1"/>
        </a:solidFill>
        <a:latin typeface="+mn-lt"/>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504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r>
              <a:rPr lang="en-US" altLang="en-US" dirty="0"/>
              <a:t>  </a:t>
            </a:r>
          </a:p>
        </p:txBody>
      </p:sp>
      <p:sp>
        <p:nvSpPr>
          <p:cNvPr id="21504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CFD365BF-ADBE-9B41-ABF1-832DDE2B814C}" type="slidenum">
              <a:rPr lang="en-US" altLang="en-US"/>
              <a:pPr/>
              <a:t>1</a:t>
            </a:fld>
            <a:endParaRPr lang="en-US" altLang="en-US"/>
          </a:p>
        </p:txBody>
      </p:sp>
    </p:spTree>
    <p:extLst>
      <p:ext uri="{BB962C8B-B14F-4D97-AF65-F5344CB8AC3E}">
        <p14:creationId xmlns:p14="http://schemas.microsoft.com/office/powerpoint/2010/main" val="6265282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C6591C42-4AD5-4528-9EC3-61D5E9BDFCDD}"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25</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02402" name="Rectangle 2"/>
          <p:cNvSpPr>
            <a:spLocks noGrp="1" noRot="1" noChangeAspect="1" noChangeArrowheads="1" noTextEdit="1"/>
          </p:cNvSpPr>
          <p:nvPr>
            <p:ph type="sldImg"/>
          </p:nvPr>
        </p:nvSpPr>
        <p:spPr>
          <a:xfrm>
            <a:off x="417513" y="703263"/>
            <a:ext cx="6162675" cy="3467100"/>
          </a:xfrm>
          <a:ln/>
        </p:spPr>
      </p:sp>
      <p:sp>
        <p:nvSpPr>
          <p:cNvPr id="102403"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9245023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E9DCB16A-F829-4527-A43B-C46817CDE356}"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26</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03426" name="Rectangle 2"/>
          <p:cNvSpPr>
            <a:spLocks noGrp="1" noRot="1" noChangeAspect="1" noChangeArrowheads="1" noTextEdit="1"/>
          </p:cNvSpPr>
          <p:nvPr>
            <p:ph type="sldImg"/>
          </p:nvPr>
        </p:nvSpPr>
        <p:spPr>
          <a:xfrm>
            <a:off x="1187450" y="703263"/>
            <a:ext cx="4622800" cy="3467100"/>
          </a:xfrm>
          <a:ln/>
        </p:spPr>
      </p:sp>
      <p:sp>
        <p:nvSpPr>
          <p:cNvPr id="103427"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9078419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7D5447-9E07-EAC9-4398-B8347E7936A1}"/>
            </a:ext>
          </a:extLst>
        </p:cNvPr>
        <p:cNvGrpSpPr/>
        <p:nvPr/>
      </p:nvGrpSpPr>
      <p:grpSpPr>
        <a:xfrm>
          <a:off x="0" y="0"/>
          <a:ext cx="0" cy="0"/>
          <a:chOff x="0" y="0"/>
          <a:chExt cx="0" cy="0"/>
        </a:xfrm>
      </p:grpSpPr>
      <p:sp>
        <p:nvSpPr>
          <p:cNvPr id="218113" name="Slide Image Placeholder 1">
            <a:extLst>
              <a:ext uri="{FF2B5EF4-FFF2-40B4-BE49-F238E27FC236}">
                <a16:creationId xmlns:a16="http://schemas.microsoft.com/office/drawing/2014/main" id="{86D843F9-FD22-8479-1707-1028DBEB649A}"/>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8114" name="Notes Placeholder 2">
            <a:extLst>
              <a:ext uri="{FF2B5EF4-FFF2-40B4-BE49-F238E27FC236}">
                <a16:creationId xmlns:a16="http://schemas.microsoft.com/office/drawing/2014/main" id="{F1A6CE7F-22EB-781E-D870-E02A164B018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a:extLst>
              <a:ext uri="{FF2B5EF4-FFF2-40B4-BE49-F238E27FC236}">
                <a16:creationId xmlns:a16="http://schemas.microsoft.com/office/drawing/2014/main" id="{87C9D697-6146-F3A6-174D-32648B3E4A57}"/>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27</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6447050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fld id="{75B1299F-03B5-4909-AEBA-DE9BE8116957}" type="slidenum">
              <a:rPr lang="en-US" altLang="en-US" sz="1200"/>
              <a:pPr/>
              <a:t>28</a:t>
            </a:fld>
            <a:endParaRPr lang="en-US" altLang="en-US" sz="1200" dirty="0"/>
          </a:p>
        </p:txBody>
      </p:sp>
      <p:sp>
        <p:nvSpPr>
          <p:cNvPr id="93186" name="Rectangle 2"/>
          <p:cNvSpPr>
            <a:spLocks noGrp="1" noRot="1" noChangeAspect="1" noChangeArrowheads="1" noTextEdit="1"/>
          </p:cNvSpPr>
          <p:nvPr>
            <p:ph type="sldImg"/>
          </p:nvPr>
        </p:nvSpPr>
        <p:spPr>
          <a:xfrm>
            <a:off x="1187450" y="703263"/>
            <a:ext cx="4622800" cy="3467100"/>
          </a:xfrm>
          <a:ln/>
        </p:spPr>
      </p:sp>
      <p:sp>
        <p:nvSpPr>
          <p:cNvPr id="93187"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fld id="{127041A6-355E-4FC9-8067-194DB47AE9FB}" type="slidenum">
              <a:rPr lang="en-US" altLang="en-US" sz="1200"/>
              <a:pPr/>
              <a:t>29</a:t>
            </a:fld>
            <a:endParaRPr lang="en-US" altLang="en-US" sz="1200" dirty="0"/>
          </a:p>
        </p:txBody>
      </p:sp>
      <p:sp>
        <p:nvSpPr>
          <p:cNvPr id="94210" name="Rectangle 2"/>
          <p:cNvSpPr>
            <a:spLocks noGrp="1" noRot="1" noChangeAspect="1" noChangeArrowheads="1" noTextEdit="1"/>
          </p:cNvSpPr>
          <p:nvPr>
            <p:ph type="sldImg"/>
          </p:nvPr>
        </p:nvSpPr>
        <p:spPr>
          <a:xfrm>
            <a:off x="1187450" y="703263"/>
            <a:ext cx="4622800" cy="3467100"/>
          </a:xfrm>
          <a:ln/>
        </p:spPr>
      </p:sp>
      <p:sp>
        <p:nvSpPr>
          <p:cNvPr id="94211"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fld id="{C364CC0D-9515-4095-81D0-8024523D9047}" type="slidenum">
              <a:rPr lang="en-US" altLang="en-US" sz="1200"/>
              <a:pPr/>
              <a:t>30</a:t>
            </a:fld>
            <a:endParaRPr lang="en-US" altLang="en-US" sz="1200" dirty="0"/>
          </a:p>
        </p:txBody>
      </p:sp>
      <p:sp>
        <p:nvSpPr>
          <p:cNvPr id="95234" name="Rectangle 2"/>
          <p:cNvSpPr>
            <a:spLocks noGrp="1" noRot="1" noChangeAspect="1" noChangeArrowheads="1" noTextEdit="1"/>
          </p:cNvSpPr>
          <p:nvPr>
            <p:ph type="sldImg"/>
          </p:nvPr>
        </p:nvSpPr>
        <p:spPr>
          <a:xfrm>
            <a:off x="1187450" y="703263"/>
            <a:ext cx="4622800" cy="3467100"/>
          </a:xfrm>
          <a:ln/>
        </p:spPr>
      </p:sp>
      <p:sp>
        <p:nvSpPr>
          <p:cNvPr id="95235"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fld id="{78E32C01-92A2-42F0-A723-C22E35C9436D}" type="slidenum">
              <a:rPr lang="en-US" altLang="en-US" sz="1200"/>
              <a:pPr/>
              <a:t>31</a:t>
            </a:fld>
            <a:endParaRPr lang="en-US" altLang="en-US" sz="1200" dirty="0"/>
          </a:p>
        </p:txBody>
      </p:sp>
      <p:sp>
        <p:nvSpPr>
          <p:cNvPr id="96258" name="Rectangle 2"/>
          <p:cNvSpPr>
            <a:spLocks noChangeArrowheads="1"/>
          </p:cNvSpPr>
          <p:nvPr/>
        </p:nvSpPr>
        <p:spPr bwMode="auto">
          <a:xfrm>
            <a:off x="3965991" y="1"/>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endParaRPr lang="en-US" altLang="en-US" sz="1800" dirty="0"/>
          </a:p>
        </p:txBody>
      </p:sp>
      <p:sp>
        <p:nvSpPr>
          <p:cNvPr id="96259" name="Rectangle 3"/>
          <p:cNvSpPr>
            <a:spLocks noChangeArrowheads="1"/>
          </p:cNvSpPr>
          <p:nvPr/>
        </p:nvSpPr>
        <p:spPr bwMode="auto">
          <a:xfrm>
            <a:off x="3965991" y="8821402"/>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903" tIns="45146" rIns="91903" bIns="45146" anchor="b"/>
          <a:lstStyle>
            <a:lvl1pPr defTabSz="930275" eaLnBrk="0" hangingPunct="0">
              <a:defRPr sz="2400">
                <a:solidFill>
                  <a:schemeClr val="tx1"/>
                </a:solidFill>
                <a:latin typeface="Helvetica" panose="020B0604020202020204" pitchFamily="34" charset="0"/>
                <a:ea typeface="MS PGothic" panose="020B0600070205080204" pitchFamily="34" charset="-128"/>
              </a:defRPr>
            </a:lvl1pPr>
            <a:lvl2pPr marL="742950" indent="-285750" defTabSz="930275"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defTabSz="930275"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defTabSz="930275"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defTabSz="930275"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algn="r"/>
            <a:r>
              <a:rPr lang="en-US" altLang="en-US" sz="1300" dirty="0">
                <a:latin typeface="Times New Roman" panose="02020603050405020304" pitchFamily="18" charset="0"/>
              </a:rPr>
              <a:t>7</a:t>
            </a:r>
          </a:p>
        </p:txBody>
      </p:sp>
      <p:sp>
        <p:nvSpPr>
          <p:cNvPr id="96260" name="Rectangle 4"/>
          <p:cNvSpPr>
            <a:spLocks noChangeArrowheads="1"/>
          </p:cNvSpPr>
          <p:nvPr/>
        </p:nvSpPr>
        <p:spPr bwMode="auto">
          <a:xfrm>
            <a:off x="0" y="8821402"/>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endParaRPr lang="en-US" altLang="en-US" sz="1800" dirty="0"/>
          </a:p>
        </p:txBody>
      </p:sp>
      <p:sp>
        <p:nvSpPr>
          <p:cNvPr id="96261" name="Rectangle 5"/>
          <p:cNvSpPr>
            <a:spLocks noChangeArrowheads="1"/>
          </p:cNvSpPr>
          <p:nvPr/>
        </p:nvSpPr>
        <p:spPr bwMode="auto">
          <a:xfrm>
            <a:off x="0" y="1"/>
            <a:ext cx="3031710" cy="462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286" tIns="45643" rIns="91286" bIns="45643"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endParaRPr lang="en-US" altLang="en-US" sz="1800" dirty="0"/>
          </a:p>
        </p:txBody>
      </p:sp>
      <p:sp>
        <p:nvSpPr>
          <p:cNvPr id="96262" name="Rectangle 6"/>
          <p:cNvSpPr>
            <a:spLocks noGrp="1" noRot="1" noChangeAspect="1" noChangeArrowheads="1" noTextEdit="1"/>
          </p:cNvSpPr>
          <p:nvPr>
            <p:ph type="sldImg"/>
          </p:nvPr>
        </p:nvSpPr>
        <p:spPr>
          <a:xfrm>
            <a:off x="1187450" y="703263"/>
            <a:ext cx="4622800" cy="3467100"/>
          </a:xfrm>
          <a:ln w="12700" cap="flat"/>
        </p:spPr>
      </p:sp>
      <p:sp>
        <p:nvSpPr>
          <p:cNvPr id="96263" name="Rectangle 7"/>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903" tIns="45146" rIns="91903" bIns="45146" anchor="ctr"/>
          <a:lstStyle/>
          <a:p>
            <a:endParaRPr lang="en-US"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F2E0A8-7429-41F2-AEDC-0FFFACB781A7}"/>
            </a:ext>
          </a:extLst>
        </p:cNvPr>
        <p:cNvGrpSpPr/>
        <p:nvPr/>
      </p:nvGrpSpPr>
      <p:grpSpPr>
        <a:xfrm>
          <a:off x="0" y="0"/>
          <a:ext cx="0" cy="0"/>
          <a:chOff x="0" y="0"/>
          <a:chExt cx="0" cy="0"/>
        </a:xfrm>
      </p:grpSpPr>
      <p:sp>
        <p:nvSpPr>
          <p:cNvPr id="218113" name="Slide Image Placeholder 1">
            <a:extLst>
              <a:ext uri="{FF2B5EF4-FFF2-40B4-BE49-F238E27FC236}">
                <a16:creationId xmlns:a16="http://schemas.microsoft.com/office/drawing/2014/main" id="{171DF42E-6F17-2B5B-2C8E-C3FFB43CE841}"/>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8114" name="Notes Placeholder 2">
            <a:extLst>
              <a:ext uri="{FF2B5EF4-FFF2-40B4-BE49-F238E27FC236}">
                <a16:creationId xmlns:a16="http://schemas.microsoft.com/office/drawing/2014/main" id="{BC53CC38-A798-5CF8-4593-8CDAE2A84C6D}"/>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a:extLst>
              <a:ext uri="{FF2B5EF4-FFF2-40B4-BE49-F238E27FC236}">
                <a16:creationId xmlns:a16="http://schemas.microsoft.com/office/drawing/2014/main" id="{CDC2505C-9DDF-C91C-49EE-1168FF32B019}"/>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32</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117769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fld id="{D7AE236B-D748-4441-B842-77E0AEB2470B}" type="slidenum">
              <a:rPr lang="en-US" altLang="en-US" sz="1200"/>
              <a:pPr/>
              <a:t>33</a:t>
            </a:fld>
            <a:endParaRPr lang="en-US" altLang="en-US" sz="1200" dirty="0"/>
          </a:p>
        </p:txBody>
      </p:sp>
      <p:sp>
        <p:nvSpPr>
          <p:cNvPr id="101378" name="Rectangle 2"/>
          <p:cNvSpPr>
            <a:spLocks noGrp="1" noRot="1" noChangeAspect="1" noChangeArrowheads="1" noTextEdit="1"/>
          </p:cNvSpPr>
          <p:nvPr>
            <p:ph type="sldImg"/>
          </p:nvPr>
        </p:nvSpPr>
        <p:spPr>
          <a:xfrm>
            <a:off x="1187450" y="703263"/>
            <a:ext cx="4622800" cy="3467100"/>
          </a:xfrm>
          <a:ln/>
        </p:spPr>
      </p:sp>
      <p:sp>
        <p:nvSpPr>
          <p:cNvPr id="101379"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0223455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fld id="{D7AE236B-D748-4441-B842-77E0AEB2470B}" type="slidenum">
              <a:rPr lang="en-US" altLang="en-US" sz="1200"/>
              <a:pPr/>
              <a:t>34</a:t>
            </a:fld>
            <a:endParaRPr lang="en-US" altLang="en-US" sz="1200" dirty="0"/>
          </a:p>
        </p:txBody>
      </p:sp>
      <p:sp>
        <p:nvSpPr>
          <p:cNvPr id="101378" name="Rectangle 2"/>
          <p:cNvSpPr>
            <a:spLocks noGrp="1" noRot="1" noChangeAspect="1" noChangeArrowheads="1" noTextEdit="1"/>
          </p:cNvSpPr>
          <p:nvPr>
            <p:ph type="sldImg"/>
          </p:nvPr>
        </p:nvSpPr>
        <p:spPr>
          <a:xfrm>
            <a:off x="1187450" y="703263"/>
            <a:ext cx="4622800" cy="3467100"/>
          </a:xfrm>
          <a:ln/>
        </p:spPr>
      </p:sp>
      <p:sp>
        <p:nvSpPr>
          <p:cNvPr id="101379" name="Rectangle 3"/>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42A4A2-8791-1EC4-3B7F-085B626E99D2}"/>
            </a:ext>
          </a:extLst>
        </p:cNvPr>
        <p:cNvGrpSpPr/>
        <p:nvPr/>
      </p:nvGrpSpPr>
      <p:grpSpPr>
        <a:xfrm>
          <a:off x="0" y="0"/>
          <a:ext cx="0" cy="0"/>
          <a:chOff x="0" y="0"/>
          <a:chExt cx="0" cy="0"/>
        </a:xfrm>
      </p:grpSpPr>
      <p:sp>
        <p:nvSpPr>
          <p:cNvPr id="215041" name="Slide Image Placeholder 1">
            <a:extLst>
              <a:ext uri="{FF2B5EF4-FFF2-40B4-BE49-F238E27FC236}">
                <a16:creationId xmlns:a16="http://schemas.microsoft.com/office/drawing/2014/main" id="{CA50D760-E0C6-A22A-B74B-D1C3C26860E1}"/>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5042" name="Notes Placeholder 2">
            <a:extLst>
              <a:ext uri="{FF2B5EF4-FFF2-40B4-BE49-F238E27FC236}">
                <a16:creationId xmlns:a16="http://schemas.microsoft.com/office/drawing/2014/main" id="{3A9BA039-EC01-1F54-80A9-D1FDE8E013D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r>
              <a:rPr lang="en-US" altLang="en-US" dirty="0"/>
              <a:t>  </a:t>
            </a:r>
          </a:p>
        </p:txBody>
      </p:sp>
      <p:sp>
        <p:nvSpPr>
          <p:cNvPr id="215043" name="Slide Number Placeholder 3">
            <a:extLst>
              <a:ext uri="{FF2B5EF4-FFF2-40B4-BE49-F238E27FC236}">
                <a16:creationId xmlns:a16="http://schemas.microsoft.com/office/drawing/2014/main" id="{8EF2B50E-B37D-3FFA-73B2-43A127B7545B}"/>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CFD365BF-ADBE-9B41-ABF1-832DDE2B814C}" type="slidenum">
              <a:rPr lang="en-US" altLang="en-US"/>
              <a:pPr/>
              <a:t>2</a:t>
            </a:fld>
            <a:endParaRPr lang="en-US" altLang="en-US"/>
          </a:p>
        </p:txBody>
      </p:sp>
    </p:spTree>
    <p:extLst>
      <p:ext uri="{BB962C8B-B14F-4D97-AF65-F5344CB8AC3E}">
        <p14:creationId xmlns:p14="http://schemas.microsoft.com/office/powerpoint/2010/main" val="205397056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CC5808-E755-281D-DAE7-904E0BB937DB}"/>
            </a:ext>
          </a:extLst>
        </p:cNvPr>
        <p:cNvGrpSpPr/>
        <p:nvPr/>
      </p:nvGrpSpPr>
      <p:grpSpPr>
        <a:xfrm>
          <a:off x="0" y="0"/>
          <a:ext cx="0" cy="0"/>
          <a:chOff x="0" y="0"/>
          <a:chExt cx="0" cy="0"/>
        </a:xfrm>
      </p:grpSpPr>
      <p:sp>
        <p:nvSpPr>
          <p:cNvPr id="219137" name="Slide Image Placeholder 1">
            <a:extLst>
              <a:ext uri="{FF2B5EF4-FFF2-40B4-BE49-F238E27FC236}">
                <a16:creationId xmlns:a16="http://schemas.microsoft.com/office/drawing/2014/main" id="{16E38A6A-D512-0CB8-2762-0DDE4BD1BD52}"/>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a:extLst>
              <a:ext uri="{FF2B5EF4-FFF2-40B4-BE49-F238E27FC236}">
                <a16:creationId xmlns:a16="http://schemas.microsoft.com/office/drawing/2014/main" id="{0A5C055D-7D46-8DE6-CDF2-1ABC93F7C1E8}"/>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a:extLst>
              <a:ext uri="{FF2B5EF4-FFF2-40B4-BE49-F238E27FC236}">
                <a16:creationId xmlns:a16="http://schemas.microsoft.com/office/drawing/2014/main" id="{AA0317CD-51BC-8A59-FD1B-4E4241F188D0}"/>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35</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7661147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828FBD-979E-E866-0765-0995FF48A709}"/>
            </a:ext>
          </a:extLst>
        </p:cNvPr>
        <p:cNvGrpSpPr/>
        <p:nvPr/>
      </p:nvGrpSpPr>
      <p:grpSpPr>
        <a:xfrm>
          <a:off x="0" y="0"/>
          <a:ext cx="0" cy="0"/>
          <a:chOff x="0" y="0"/>
          <a:chExt cx="0" cy="0"/>
        </a:xfrm>
      </p:grpSpPr>
      <p:sp>
        <p:nvSpPr>
          <p:cNvPr id="110593" name="Rectangle 7">
            <a:extLst>
              <a:ext uri="{FF2B5EF4-FFF2-40B4-BE49-F238E27FC236}">
                <a16:creationId xmlns:a16="http://schemas.microsoft.com/office/drawing/2014/main" id="{503AE968-BA04-D9B5-BE94-0EDB1D97220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auto" latinLnBrk="0" hangingPunct="0">
              <a:lnSpc>
                <a:spcPct val="100000"/>
              </a:lnSpc>
              <a:spcBef>
                <a:spcPts val="0"/>
              </a:spcBef>
              <a:spcAft>
                <a:spcPts val="0"/>
              </a:spcAft>
              <a:buClrTx/>
              <a:buSzTx/>
              <a:buFontTx/>
              <a:buNone/>
              <a:tabLst/>
              <a:defRPr/>
            </a:pPr>
            <a:fld id="{8619AA53-6FBE-47B1-A5A9-D4F7E2EB9003}" type="slidenum">
              <a:rPr kumimoji="0" lang="en-US" altLang="en-US" sz="1200" b="0" i="0" u="none" strike="noStrike" kern="1200" cap="none" spc="0" normalizeH="0" baseline="0" noProof="0">
                <a:ln>
                  <a:noFill/>
                </a:ln>
                <a:solidFill>
                  <a:prstClr val="black"/>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auto" latinLnBrk="0" hangingPunct="0">
                <a:lnSpc>
                  <a:spcPct val="100000"/>
                </a:lnSpc>
                <a:spcBef>
                  <a:spcPts val="0"/>
                </a:spcBef>
                <a:spcAft>
                  <a:spcPts val="0"/>
                </a:spcAft>
                <a:buClrTx/>
                <a:buSzTx/>
                <a:buFontTx/>
                <a:buNone/>
                <a:tabLst/>
                <a:defRPr/>
              </a:pPr>
              <a:t>36</a:t>
            </a:fld>
            <a:endParaRPr kumimoji="0" lang="en-US" altLang="en-US" sz="1200" b="0" i="0" u="none" strike="noStrike" kern="1200" cap="none" spc="0" normalizeH="0" baseline="0" noProof="0" dirty="0">
              <a:ln>
                <a:noFill/>
              </a:ln>
              <a:solidFill>
                <a:prstClr val="black"/>
              </a:solidFill>
              <a:effectLst/>
              <a:uLnTx/>
              <a:uFillTx/>
              <a:latin typeface="Helvetica" panose="020B0604020202020204" pitchFamily="34" charset="0"/>
              <a:ea typeface="MS PGothic" panose="020B0600070205080204" pitchFamily="34" charset="-128"/>
              <a:cs typeface="+mn-cs"/>
            </a:endParaRPr>
          </a:p>
        </p:txBody>
      </p:sp>
      <p:sp>
        <p:nvSpPr>
          <p:cNvPr id="110594" name="Rectangle 2">
            <a:extLst>
              <a:ext uri="{FF2B5EF4-FFF2-40B4-BE49-F238E27FC236}">
                <a16:creationId xmlns:a16="http://schemas.microsoft.com/office/drawing/2014/main" id="{18EDEFC3-BC05-9F06-7FE8-C96AFD66BF8C}"/>
              </a:ext>
            </a:extLst>
          </p:cNvPr>
          <p:cNvSpPr>
            <a:spLocks noGrp="1" noRot="1" noChangeAspect="1" noChangeArrowheads="1" noTextEdit="1"/>
          </p:cNvSpPr>
          <p:nvPr>
            <p:ph type="sldImg"/>
          </p:nvPr>
        </p:nvSpPr>
        <p:spPr>
          <a:xfrm>
            <a:off x="417513" y="703263"/>
            <a:ext cx="6162675" cy="3467100"/>
          </a:xfrm>
          <a:ln/>
        </p:spPr>
      </p:sp>
      <p:sp>
        <p:nvSpPr>
          <p:cNvPr id="110595" name="Rectangle 3">
            <a:extLst>
              <a:ext uri="{FF2B5EF4-FFF2-40B4-BE49-F238E27FC236}">
                <a16:creationId xmlns:a16="http://schemas.microsoft.com/office/drawing/2014/main" id="{BCEEC655-ED3F-7755-FDD0-6EA7DB40FD42}"/>
              </a:ext>
            </a:extLst>
          </p:cNvPr>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40868018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0CF0D9-5D4F-405B-7570-F044E39541BC}"/>
            </a:ext>
          </a:extLst>
        </p:cNvPr>
        <p:cNvGrpSpPr/>
        <p:nvPr/>
      </p:nvGrpSpPr>
      <p:grpSpPr>
        <a:xfrm>
          <a:off x="0" y="0"/>
          <a:ext cx="0" cy="0"/>
          <a:chOff x="0" y="0"/>
          <a:chExt cx="0" cy="0"/>
        </a:xfrm>
      </p:grpSpPr>
      <p:sp>
        <p:nvSpPr>
          <p:cNvPr id="110593" name="Rectangle 7">
            <a:extLst>
              <a:ext uri="{FF2B5EF4-FFF2-40B4-BE49-F238E27FC236}">
                <a16:creationId xmlns:a16="http://schemas.microsoft.com/office/drawing/2014/main" id="{8CF0E4E3-23D7-80D6-BCED-A8D330090C7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auto" latinLnBrk="0" hangingPunct="0">
              <a:lnSpc>
                <a:spcPct val="100000"/>
              </a:lnSpc>
              <a:spcBef>
                <a:spcPts val="0"/>
              </a:spcBef>
              <a:spcAft>
                <a:spcPts val="0"/>
              </a:spcAft>
              <a:buClrTx/>
              <a:buSzTx/>
              <a:buFontTx/>
              <a:buNone/>
              <a:tabLst/>
              <a:defRPr/>
            </a:pPr>
            <a:fld id="{8619AA53-6FBE-47B1-A5A9-D4F7E2EB9003}" type="slidenum">
              <a:rPr kumimoji="0" lang="en-US" altLang="en-US" sz="1200" b="0" i="0" u="none" strike="noStrike" kern="1200" cap="none" spc="0" normalizeH="0" baseline="0" noProof="0">
                <a:ln>
                  <a:noFill/>
                </a:ln>
                <a:solidFill>
                  <a:prstClr val="black"/>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auto" latinLnBrk="0" hangingPunct="0">
                <a:lnSpc>
                  <a:spcPct val="100000"/>
                </a:lnSpc>
                <a:spcBef>
                  <a:spcPts val="0"/>
                </a:spcBef>
                <a:spcAft>
                  <a:spcPts val="0"/>
                </a:spcAft>
                <a:buClrTx/>
                <a:buSzTx/>
                <a:buFontTx/>
                <a:buNone/>
                <a:tabLst/>
                <a:defRPr/>
              </a:pPr>
              <a:t>40</a:t>
            </a:fld>
            <a:endParaRPr kumimoji="0" lang="en-US" altLang="en-US" sz="1200" b="0" i="0" u="none" strike="noStrike" kern="1200" cap="none" spc="0" normalizeH="0" baseline="0" noProof="0" dirty="0">
              <a:ln>
                <a:noFill/>
              </a:ln>
              <a:solidFill>
                <a:prstClr val="black"/>
              </a:solidFill>
              <a:effectLst/>
              <a:uLnTx/>
              <a:uFillTx/>
              <a:latin typeface="Helvetica" panose="020B0604020202020204" pitchFamily="34" charset="0"/>
              <a:ea typeface="MS PGothic" panose="020B0600070205080204" pitchFamily="34" charset="-128"/>
              <a:cs typeface="+mn-cs"/>
            </a:endParaRPr>
          </a:p>
        </p:txBody>
      </p:sp>
      <p:sp>
        <p:nvSpPr>
          <p:cNvPr id="110594" name="Rectangle 2">
            <a:extLst>
              <a:ext uri="{FF2B5EF4-FFF2-40B4-BE49-F238E27FC236}">
                <a16:creationId xmlns:a16="http://schemas.microsoft.com/office/drawing/2014/main" id="{9FB598A3-542E-3257-35CC-99B5D734CFA8}"/>
              </a:ext>
            </a:extLst>
          </p:cNvPr>
          <p:cNvSpPr>
            <a:spLocks noGrp="1" noRot="1" noChangeAspect="1" noChangeArrowheads="1" noTextEdit="1"/>
          </p:cNvSpPr>
          <p:nvPr>
            <p:ph type="sldImg"/>
          </p:nvPr>
        </p:nvSpPr>
        <p:spPr>
          <a:xfrm>
            <a:off x="417513" y="703263"/>
            <a:ext cx="6162675" cy="3467100"/>
          </a:xfrm>
          <a:ln/>
        </p:spPr>
      </p:sp>
      <p:sp>
        <p:nvSpPr>
          <p:cNvPr id="110595" name="Rectangle 3">
            <a:extLst>
              <a:ext uri="{FF2B5EF4-FFF2-40B4-BE49-F238E27FC236}">
                <a16:creationId xmlns:a16="http://schemas.microsoft.com/office/drawing/2014/main" id="{CD8F4D1C-7F21-5C12-2803-451347D87206}"/>
              </a:ext>
            </a:extLst>
          </p:cNvPr>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990755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7115D1-E07E-B55A-3328-E18FC281A530}"/>
            </a:ext>
          </a:extLst>
        </p:cNvPr>
        <p:cNvGrpSpPr/>
        <p:nvPr/>
      </p:nvGrpSpPr>
      <p:grpSpPr>
        <a:xfrm>
          <a:off x="0" y="0"/>
          <a:ext cx="0" cy="0"/>
          <a:chOff x="0" y="0"/>
          <a:chExt cx="0" cy="0"/>
        </a:xfrm>
      </p:grpSpPr>
      <p:sp>
        <p:nvSpPr>
          <p:cNvPr id="111617" name="Rectangle 7">
            <a:extLst>
              <a:ext uri="{FF2B5EF4-FFF2-40B4-BE49-F238E27FC236}">
                <a16:creationId xmlns:a16="http://schemas.microsoft.com/office/drawing/2014/main" id="{17968061-21A6-B949-5F58-7E00546A9EB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0DD8DAD5-EFE6-4531-83B5-A1D07989AD0D}"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41</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11618" name="Rectangle 2">
            <a:extLst>
              <a:ext uri="{FF2B5EF4-FFF2-40B4-BE49-F238E27FC236}">
                <a16:creationId xmlns:a16="http://schemas.microsoft.com/office/drawing/2014/main" id="{A5C13B7B-313E-63FD-B3F6-CFE71D1210BF}"/>
              </a:ext>
            </a:extLst>
          </p:cNvPr>
          <p:cNvSpPr>
            <a:spLocks noGrp="1" noRot="1" noChangeAspect="1" noChangeArrowheads="1" noTextEdit="1"/>
          </p:cNvSpPr>
          <p:nvPr>
            <p:ph type="sldImg"/>
          </p:nvPr>
        </p:nvSpPr>
        <p:spPr>
          <a:xfrm>
            <a:off x="1187450" y="703263"/>
            <a:ext cx="4622800" cy="3467100"/>
          </a:xfrm>
          <a:ln/>
        </p:spPr>
      </p:sp>
      <p:sp>
        <p:nvSpPr>
          <p:cNvPr id="111619" name="Rectangle 3">
            <a:extLst>
              <a:ext uri="{FF2B5EF4-FFF2-40B4-BE49-F238E27FC236}">
                <a16:creationId xmlns:a16="http://schemas.microsoft.com/office/drawing/2014/main" id="{95EDD320-81DF-86FE-DEA1-136538A37AF9}"/>
              </a:ext>
            </a:extLst>
          </p:cNvPr>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07118531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EAE56B-1483-1B14-C6A6-EC37E72C3B32}"/>
            </a:ext>
          </a:extLst>
        </p:cNvPr>
        <p:cNvGrpSpPr/>
        <p:nvPr/>
      </p:nvGrpSpPr>
      <p:grpSpPr>
        <a:xfrm>
          <a:off x="0" y="0"/>
          <a:ext cx="0" cy="0"/>
          <a:chOff x="0" y="0"/>
          <a:chExt cx="0" cy="0"/>
        </a:xfrm>
      </p:grpSpPr>
      <p:sp>
        <p:nvSpPr>
          <p:cNvPr id="117761" name="Rectangle 7">
            <a:extLst>
              <a:ext uri="{FF2B5EF4-FFF2-40B4-BE49-F238E27FC236}">
                <a16:creationId xmlns:a16="http://schemas.microsoft.com/office/drawing/2014/main" id="{FEEF9358-957F-A0A9-6917-5B4CB2B77B8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502F3513-D1FE-453A-9D62-AB228D88B68A}"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42</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17762" name="Rectangle 2">
            <a:extLst>
              <a:ext uri="{FF2B5EF4-FFF2-40B4-BE49-F238E27FC236}">
                <a16:creationId xmlns:a16="http://schemas.microsoft.com/office/drawing/2014/main" id="{C3CE56D3-23A1-57CC-01D3-DFB052005CA7}"/>
              </a:ext>
            </a:extLst>
          </p:cNvPr>
          <p:cNvSpPr>
            <a:spLocks noGrp="1" noRot="1" noChangeAspect="1" noChangeArrowheads="1" noTextEdit="1"/>
          </p:cNvSpPr>
          <p:nvPr>
            <p:ph type="sldImg"/>
          </p:nvPr>
        </p:nvSpPr>
        <p:spPr>
          <a:xfrm>
            <a:off x="417513" y="703263"/>
            <a:ext cx="6162675" cy="3467100"/>
          </a:xfrm>
          <a:ln/>
        </p:spPr>
      </p:sp>
      <p:sp>
        <p:nvSpPr>
          <p:cNvPr id="117763" name="Rectangle 3">
            <a:extLst>
              <a:ext uri="{FF2B5EF4-FFF2-40B4-BE49-F238E27FC236}">
                <a16:creationId xmlns:a16="http://schemas.microsoft.com/office/drawing/2014/main" id="{E7AAAED7-B3F1-CD80-84D2-B710F1B0A8C3}"/>
              </a:ext>
            </a:extLst>
          </p:cNvPr>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84675310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B41671-9EC7-6A32-1FCC-2599B0CE544A}"/>
            </a:ext>
          </a:extLst>
        </p:cNvPr>
        <p:cNvGrpSpPr/>
        <p:nvPr/>
      </p:nvGrpSpPr>
      <p:grpSpPr>
        <a:xfrm>
          <a:off x="0" y="0"/>
          <a:ext cx="0" cy="0"/>
          <a:chOff x="0" y="0"/>
          <a:chExt cx="0" cy="0"/>
        </a:xfrm>
      </p:grpSpPr>
      <p:sp>
        <p:nvSpPr>
          <p:cNvPr id="118785" name="Rectangle 7">
            <a:extLst>
              <a:ext uri="{FF2B5EF4-FFF2-40B4-BE49-F238E27FC236}">
                <a16:creationId xmlns:a16="http://schemas.microsoft.com/office/drawing/2014/main" id="{0C17499A-E7F5-8A7B-6C61-CDA7B6E821C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DFB0A469-9660-4019-8347-528B1BA28310}"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43</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18786" name="Rectangle 2">
            <a:extLst>
              <a:ext uri="{FF2B5EF4-FFF2-40B4-BE49-F238E27FC236}">
                <a16:creationId xmlns:a16="http://schemas.microsoft.com/office/drawing/2014/main" id="{9290F370-0075-3C73-F300-C6279C932E59}"/>
              </a:ext>
            </a:extLst>
          </p:cNvPr>
          <p:cNvSpPr>
            <a:spLocks noGrp="1" noRot="1" noChangeAspect="1" noChangeArrowheads="1" noTextEdit="1"/>
          </p:cNvSpPr>
          <p:nvPr>
            <p:ph type="sldImg"/>
          </p:nvPr>
        </p:nvSpPr>
        <p:spPr>
          <a:xfrm>
            <a:off x="1187450" y="703263"/>
            <a:ext cx="4622800" cy="3467100"/>
          </a:xfrm>
          <a:ln/>
        </p:spPr>
      </p:sp>
      <p:sp>
        <p:nvSpPr>
          <p:cNvPr id="118787" name="Rectangle 3">
            <a:extLst>
              <a:ext uri="{FF2B5EF4-FFF2-40B4-BE49-F238E27FC236}">
                <a16:creationId xmlns:a16="http://schemas.microsoft.com/office/drawing/2014/main" id="{2BC90A73-3DAE-5741-CE6C-05CF713BE99F}"/>
              </a:ext>
            </a:extLst>
          </p:cNvPr>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8041031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35B9E4-2305-A00C-AB29-FC7AD6C64B3C}"/>
            </a:ext>
          </a:extLst>
        </p:cNvPr>
        <p:cNvGrpSpPr/>
        <p:nvPr/>
      </p:nvGrpSpPr>
      <p:grpSpPr>
        <a:xfrm>
          <a:off x="0" y="0"/>
          <a:ext cx="0" cy="0"/>
          <a:chOff x="0" y="0"/>
          <a:chExt cx="0" cy="0"/>
        </a:xfrm>
      </p:grpSpPr>
      <p:sp>
        <p:nvSpPr>
          <p:cNvPr id="111617" name="Rectangle 7">
            <a:extLst>
              <a:ext uri="{FF2B5EF4-FFF2-40B4-BE49-F238E27FC236}">
                <a16:creationId xmlns:a16="http://schemas.microsoft.com/office/drawing/2014/main" id="{6BBB2958-FD8E-A73D-55C4-E53385CE988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0DD8DAD5-EFE6-4531-83B5-A1D07989AD0D}"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44</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11618" name="Rectangle 2">
            <a:extLst>
              <a:ext uri="{FF2B5EF4-FFF2-40B4-BE49-F238E27FC236}">
                <a16:creationId xmlns:a16="http://schemas.microsoft.com/office/drawing/2014/main" id="{9C42D5BE-4C45-18CA-1436-A11CB119761E}"/>
              </a:ext>
            </a:extLst>
          </p:cNvPr>
          <p:cNvSpPr>
            <a:spLocks noGrp="1" noRot="1" noChangeAspect="1" noChangeArrowheads="1" noTextEdit="1"/>
          </p:cNvSpPr>
          <p:nvPr>
            <p:ph type="sldImg"/>
          </p:nvPr>
        </p:nvSpPr>
        <p:spPr>
          <a:xfrm>
            <a:off x="1187450" y="703263"/>
            <a:ext cx="4622800" cy="3467100"/>
          </a:xfrm>
          <a:ln/>
        </p:spPr>
      </p:sp>
      <p:sp>
        <p:nvSpPr>
          <p:cNvPr id="111619" name="Rectangle 3">
            <a:extLst>
              <a:ext uri="{FF2B5EF4-FFF2-40B4-BE49-F238E27FC236}">
                <a16:creationId xmlns:a16="http://schemas.microsoft.com/office/drawing/2014/main" id="{7F65CB75-4AB2-2B8B-C060-ECBF54465003}"/>
              </a:ext>
            </a:extLst>
          </p:cNvPr>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85757625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E1B208-A05B-963A-7E48-3D690497F8A9}"/>
            </a:ext>
          </a:extLst>
        </p:cNvPr>
        <p:cNvGrpSpPr/>
        <p:nvPr/>
      </p:nvGrpSpPr>
      <p:grpSpPr>
        <a:xfrm>
          <a:off x="0" y="0"/>
          <a:ext cx="0" cy="0"/>
          <a:chOff x="0" y="0"/>
          <a:chExt cx="0" cy="0"/>
        </a:xfrm>
      </p:grpSpPr>
      <p:sp>
        <p:nvSpPr>
          <p:cNvPr id="119809" name="Rectangle 7">
            <a:extLst>
              <a:ext uri="{FF2B5EF4-FFF2-40B4-BE49-F238E27FC236}">
                <a16:creationId xmlns:a16="http://schemas.microsoft.com/office/drawing/2014/main" id="{5EFF5D14-7364-F3CC-15C1-4646B213F85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E1EC66B5-496A-4DFA-A4FD-C9C9DB749726}"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45</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19810" name="Rectangle 2">
            <a:extLst>
              <a:ext uri="{FF2B5EF4-FFF2-40B4-BE49-F238E27FC236}">
                <a16:creationId xmlns:a16="http://schemas.microsoft.com/office/drawing/2014/main" id="{C0A19A23-1FAD-8B72-674A-6E710CE22998}"/>
              </a:ext>
            </a:extLst>
          </p:cNvPr>
          <p:cNvSpPr>
            <a:spLocks noGrp="1" noRot="1" noChangeAspect="1" noChangeArrowheads="1" noTextEdit="1"/>
          </p:cNvSpPr>
          <p:nvPr>
            <p:ph type="sldImg"/>
          </p:nvPr>
        </p:nvSpPr>
        <p:spPr>
          <a:xfrm>
            <a:off x="1187450" y="703263"/>
            <a:ext cx="4622800" cy="3467100"/>
          </a:xfrm>
          <a:ln/>
        </p:spPr>
      </p:sp>
      <p:sp>
        <p:nvSpPr>
          <p:cNvPr id="119811" name="Rectangle 3">
            <a:extLst>
              <a:ext uri="{FF2B5EF4-FFF2-40B4-BE49-F238E27FC236}">
                <a16:creationId xmlns:a16="http://schemas.microsoft.com/office/drawing/2014/main" id="{EFBDE041-50FD-0FA8-EC70-B089EF51A583}"/>
              </a:ext>
            </a:extLst>
          </p:cNvPr>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38555793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4F545C-FFD9-5A5E-EE9B-F80B7601E1B9}"/>
            </a:ext>
          </a:extLst>
        </p:cNvPr>
        <p:cNvGrpSpPr/>
        <p:nvPr/>
      </p:nvGrpSpPr>
      <p:grpSpPr>
        <a:xfrm>
          <a:off x="0" y="0"/>
          <a:ext cx="0" cy="0"/>
          <a:chOff x="0" y="0"/>
          <a:chExt cx="0" cy="0"/>
        </a:xfrm>
      </p:grpSpPr>
      <p:sp>
        <p:nvSpPr>
          <p:cNvPr id="120833" name="Rectangle 7">
            <a:extLst>
              <a:ext uri="{FF2B5EF4-FFF2-40B4-BE49-F238E27FC236}">
                <a16:creationId xmlns:a16="http://schemas.microsoft.com/office/drawing/2014/main" id="{9A3B32BC-52AD-EDEE-B5DB-9B24FCDC122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CC28A594-5C4C-4CC5-9AFF-729E174611A7}"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46</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20834" name="Rectangle 2">
            <a:extLst>
              <a:ext uri="{FF2B5EF4-FFF2-40B4-BE49-F238E27FC236}">
                <a16:creationId xmlns:a16="http://schemas.microsoft.com/office/drawing/2014/main" id="{E38A3538-2518-BF71-B992-F69EC4D573B8}"/>
              </a:ext>
            </a:extLst>
          </p:cNvPr>
          <p:cNvSpPr>
            <a:spLocks noGrp="1" noRot="1" noChangeAspect="1" noChangeArrowheads="1" noTextEdit="1"/>
          </p:cNvSpPr>
          <p:nvPr>
            <p:ph type="sldImg"/>
          </p:nvPr>
        </p:nvSpPr>
        <p:spPr>
          <a:xfrm>
            <a:off x="1187450" y="703263"/>
            <a:ext cx="4622800" cy="3467100"/>
          </a:xfrm>
          <a:ln/>
        </p:spPr>
      </p:sp>
      <p:sp>
        <p:nvSpPr>
          <p:cNvPr id="120835" name="Rectangle 3">
            <a:extLst>
              <a:ext uri="{FF2B5EF4-FFF2-40B4-BE49-F238E27FC236}">
                <a16:creationId xmlns:a16="http://schemas.microsoft.com/office/drawing/2014/main" id="{07584DEF-093E-EB22-7F7F-564206F5735D}"/>
              </a:ext>
            </a:extLst>
          </p:cNvPr>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25421619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5330EB-E6F2-412C-CE20-49445EF7018F}"/>
            </a:ext>
          </a:extLst>
        </p:cNvPr>
        <p:cNvGrpSpPr/>
        <p:nvPr/>
      </p:nvGrpSpPr>
      <p:grpSpPr>
        <a:xfrm>
          <a:off x="0" y="0"/>
          <a:ext cx="0" cy="0"/>
          <a:chOff x="0" y="0"/>
          <a:chExt cx="0" cy="0"/>
        </a:xfrm>
      </p:grpSpPr>
      <p:sp>
        <p:nvSpPr>
          <p:cNvPr id="121857" name="Rectangle 7">
            <a:extLst>
              <a:ext uri="{FF2B5EF4-FFF2-40B4-BE49-F238E27FC236}">
                <a16:creationId xmlns:a16="http://schemas.microsoft.com/office/drawing/2014/main" id="{157F23BE-3529-A13E-EA01-61627B45794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1587C772-E716-48B1-8B14-2B8B491527E1}"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47</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21858" name="Rectangle 2">
            <a:extLst>
              <a:ext uri="{FF2B5EF4-FFF2-40B4-BE49-F238E27FC236}">
                <a16:creationId xmlns:a16="http://schemas.microsoft.com/office/drawing/2014/main" id="{A9B3A2BA-5CDF-F859-D73B-0AD2FF10DDB6}"/>
              </a:ext>
            </a:extLst>
          </p:cNvPr>
          <p:cNvSpPr>
            <a:spLocks noGrp="1" noRot="1" noChangeAspect="1" noChangeArrowheads="1" noTextEdit="1"/>
          </p:cNvSpPr>
          <p:nvPr>
            <p:ph type="sldImg"/>
          </p:nvPr>
        </p:nvSpPr>
        <p:spPr>
          <a:xfrm>
            <a:off x="1187450" y="703263"/>
            <a:ext cx="4622800" cy="3467100"/>
          </a:xfrm>
          <a:ln/>
        </p:spPr>
      </p:sp>
      <p:sp>
        <p:nvSpPr>
          <p:cNvPr id="121859" name="Rectangle 3">
            <a:extLst>
              <a:ext uri="{FF2B5EF4-FFF2-40B4-BE49-F238E27FC236}">
                <a16:creationId xmlns:a16="http://schemas.microsoft.com/office/drawing/2014/main" id="{CE59B87D-285A-0452-517C-221142698613}"/>
              </a:ext>
            </a:extLst>
          </p:cNvPr>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7338954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3</a:t>
            </a:fld>
            <a:endParaRPr lang="en-US" altLang="en-US"/>
          </a:p>
        </p:txBody>
      </p:sp>
    </p:spTree>
    <p:extLst>
      <p:ext uri="{BB962C8B-B14F-4D97-AF65-F5344CB8AC3E}">
        <p14:creationId xmlns:p14="http://schemas.microsoft.com/office/powerpoint/2010/main" val="36586900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FCB4BB-0C83-94C1-D90C-8C57E95DB237}"/>
            </a:ext>
          </a:extLst>
        </p:cNvPr>
        <p:cNvGrpSpPr/>
        <p:nvPr/>
      </p:nvGrpSpPr>
      <p:grpSpPr>
        <a:xfrm>
          <a:off x="0" y="0"/>
          <a:ext cx="0" cy="0"/>
          <a:chOff x="0" y="0"/>
          <a:chExt cx="0" cy="0"/>
        </a:xfrm>
      </p:grpSpPr>
      <p:sp>
        <p:nvSpPr>
          <p:cNvPr id="122881" name="Rectangle 7">
            <a:extLst>
              <a:ext uri="{FF2B5EF4-FFF2-40B4-BE49-F238E27FC236}">
                <a16:creationId xmlns:a16="http://schemas.microsoft.com/office/drawing/2014/main" id="{5FE2F48A-6CE3-B671-7D54-8EB1F9D8310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DB73D505-32CE-4342-9FBB-4D733E4A306A}"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48</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22882" name="Rectangle 2">
            <a:extLst>
              <a:ext uri="{FF2B5EF4-FFF2-40B4-BE49-F238E27FC236}">
                <a16:creationId xmlns:a16="http://schemas.microsoft.com/office/drawing/2014/main" id="{EC5E53C8-7237-5596-05CB-1AF0D7940CB1}"/>
              </a:ext>
            </a:extLst>
          </p:cNvPr>
          <p:cNvSpPr>
            <a:spLocks noGrp="1" noRot="1" noChangeAspect="1" noChangeArrowheads="1" noTextEdit="1"/>
          </p:cNvSpPr>
          <p:nvPr>
            <p:ph type="sldImg"/>
          </p:nvPr>
        </p:nvSpPr>
        <p:spPr>
          <a:xfrm>
            <a:off x="1187450" y="703263"/>
            <a:ext cx="4622800" cy="3467100"/>
          </a:xfrm>
          <a:ln/>
        </p:spPr>
      </p:sp>
      <p:sp>
        <p:nvSpPr>
          <p:cNvPr id="122883" name="Rectangle 3">
            <a:extLst>
              <a:ext uri="{FF2B5EF4-FFF2-40B4-BE49-F238E27FC236}">
                <a16:creationId xmlns:a16="http://schemas.microsoft.com/office/drawing/2014/main" id="{AB1AE8F1-C74A-B247-AF0D-016AA0A37A73}"/>
              </a:ext>
            </a:extLst>
          </p:cNvPr>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65156545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B039D7-7D7E-9DA5-6CD8-11B9D73F7BE7}"/>
            </a:ext>
          </a:extLst>
        </p:cNvPr>
        <p:cNvGrpSpPr/>
        <p:nvPr/>
      </p:nvGrpSpPr>
      <p:grpSpPr>
        <a:xfrm>
          <a:off x="0" y="0"/>
          <a:ext cx="0" cy="0"/>
          <a:chOff x="0" y="0"/>
          <a:chExt cx="0" cy="0"/>
        </a:xfrm>
      </p:grpSpPr>
      <p:sp>
        <p:nvSpPr>
          <p:cNvPr id="123905" name="Rectangle 7">
            <a:extLst>
              <a:ext uri="{FF2B5EF4-FFF2-40B4-BE49-F238E27FC236}">
                <a16:creationId xmlns:a16="http://schemas.microsoft.com/office/drawing/2014/main" id="{1ECE9148-0063-34A6-52EF-C9C7608B14A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09F72C28-435E-48F3-8A89-FA84DE6D50F0}"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49</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23906" name="Rectangle 2">
            <a:extLst>
              <a:ext uri="{FF2B5EF4-FFF2-40B4-BE49-F238E27FC236}">
                <a16:creationId xmlns:a16="http://schemas.microsoft.com/office/drawing/2014/main" id="{BA728ABF-9D51-1B15-B57A-AC2F90F6FAAC}"/>
              </a:ext>
            </a:extLst>
          </p:cNvPr>
          <p:cNvSpPr>
            <a:spLocks noGrp="1" noRot="1" noChangeAspect="1" noChangeArrowheads="1" noTextEdit="1"/>
          </p:cNvSpPr>
          <p:nvPr>
            <p:ph type="sldImg"/>
          </p:nvPr>
        </p:nvSpPr>
        <p:spPr>
          <a:xfrm>
            <a:off x="1187450" y="703263"/>
            <a:ext cx="4622800" cy="3467100"/>
          </a:xfrm>
          <a:ln/>
        </p:spPr>
      </p:sp>
      <p:sp>
        <p:nvSpPr>
          <p:cNvPr id="123907" name="Rectangle 3">
            <a:extLst>
              <a:ext uri="{FF2B5EF4-FFF2-40B4-BE49-F238E27FC236}">
                <a16:creationId xmlns:a16="http://schemas.microsoft.com/office/drawing/2014/main" id="{6DA35754-8BD4-EB6C-C00E-E0D9DAB9FB3C}"/>
              </a:ext>
            </a:extLst>
          </p:cNvPr>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2406070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8334DE-E405-E9B6-D861-6B446225D2CA}"/>
            </a:ext>
          </a:extLst>
        </p:cNvPr>
        <p:cNvGrpSpPr/>
        <p:nvPr/>
      </p:nvGrpSpPr>
      <p:grpSpPr>
        <a:xfrm>
          <a:off x="0" y="0"/>
          <a:ext cx="0" cy="0"/>
          <a:chOff x="0" y="0"/>
          <a:chExt cx="0" cy="0"/>
        </a:xfrm>
      </p:grpSpPr>
      <p:sp>
        <p:nvSpPr>
          <p:cNvPr id="124929" name="Rectangle 7">
            <a:extLst>
              <a:ext uri="{FF2B5EF4-FFF2-40B4-BE49-F238E27FC236}">
                <a16:creationId xmlns:a16="http://schemas.microsoft.com/office/drawing/2014/main" id="{32A1FEC3-A196-A340-1BC3-DE70F27B85B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00277F58-77E1-4C2D-AA8D-E0F71D072D2F}"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50</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24930" name="Rectangle 2">
            <a:extLst>
              <a:ext uri="{FF2B5EF4-FFF2-40B4-BE49-F238E27FC236}">
                <a16:creationId xmlns:a16="http://schemas.microsoft.com/office/drawing/2014/main" id="{61B00FE9-9E32-F75A-D3C2-2B3D5C2A8FFA}"/>
              </a:ext>
            </a:extLst>
          </p:cNvPr>
          <p:cNvSpPr>
            <a:spLocks noGrp="1" noRot="1" noChangeAspect="1" noChangeArrowheads="1" noTextEdit="1"/>
          </p:cNvSpPr>
          <p:nvPr>
            <p:ph type="sldImg"/>
          </p:nvPr>
        </p:nvSpPr>
        <p:spPr>
          <a:ln/>
        </p:spPr>
      </p:sp>
      <p:sp>
        <p:nvSpPr>
          <p:cNvPr id="124931" name="Rectangle 3">
            <a:extLst>
              <a:ext uri="{FF2B5EF4-FFF2-40B4-BE49-F238E27FC236}">
                <a16:creationId xmlns:a16="http://schemas.microsoft.com/office/drawing/2014/main" id="{AB9D1EBA-1BA9-FD4A-D574-80BAD7C237C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03895237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FD7221-1BAE-97AB-1D30-4786E5596E1D}"/>
            </a:ext>
          </a:extLst>
        </p:cNvPr>
        <p:cNvGrpSpPr/>
        <p:nvPr/>
      </p:nvGrpSpPr>
      <p:grpSpPr>
        <a:xfrm>
          <a:off x="0" y="0"/>
          <a:ext cx="0" cy="0"/>
          <a:chOff x="0" y="0"/>
          <a:chExt cx="0" cy="0"/>
        </a:xfrm>
      </p:grpSpPr>
      <p:sp>
        <p:nvSpPr>
          <p:cNvPr id="125953" name="Rectangle 7">
            <a:extLst>
              <a:ext uri="{FF2B5EF4-FFF2-40B4-BE49-F238E27FC236}">
                <a16:creationId xmlns:a16="http://schemas.microsoft.com/office/drawing/2014/main" id="{93E2C769-ECE5-A6FA-FA3C-BB80FFFE35E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D410D3E1-634F-440C-A0CF-65534204DEA9}"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51</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25954" name="Rectangle 2">
            <a:extLst>
              <a:ext uri="{FF2B5EF4-FFF2-40B4-BE49-F238E27FC236}">
                <a16:creationId xmlns:a16="http://schemas.microsoft.com/office/drawing/2014/main" id="{24519506-1ACD-401E-2250-33B2BECDB776}"/>
              </a:ext>
            </a:extLst>
          </p:cNvPr>
          <p:cNvSpPr>
            <a:spLocks noGrp="1" noRot="1" noChangeAspect="1" noChangeArrowheads="1" noTextEdit="1"/>
          </p:cNvSpPr>
          <p:nvPr>
            <p:ph type="sldImg"/>
          </p:nvPr>
        </p:nvSpPr>
        <p:spPr>
          <a:xfrm>
            <a:off x="1187450" y="703263"/>
            <a:ext cx="4622800" cy="3467100"/>
          </a:xfrm>
          <a:ln/>
        </p:spPr>
      </p:sp>
      <p:sp>
        <p:nvSpPr>
          <p:cNvPr id="125955" name="Rectangle 3">
            <a:extLst>
              <a:ext uri="{FF2B5EF4-FFF2-40B4-BE49-F238E27FC236}">
                <a16:creationId xmlns:a16="http://schemas.microsoft.com/office/drawing/2014/main" id="{A2C35798-C8AE-4750-D2D7-89E1299E0F7C}"/>
              </a:ext>
            </a:extLst>
          </p:cNvPr>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71603842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DA2CA2-E2BA-412E-2FF8-4C04962668F7}"/>
            </a:ext>
          </a:extLst>
        </p:cNvPr>
        <p:cNvGrpSpPr/>
        <p:nvPr/>
      </p:nvGrpSpPr>
      <p:grpSpPr>
        <a:xfrm>
          <a:off x="0" y="0"/>
          <a:ext cx="0" cy="0"/>
          <a:chOff x="0" y="0"/>
          <a:chExt cx="0" cy="0"/>
        </a:xfrm>
      </p:grpSpPr>
      <p:sp>
        <p:nvSpPr>
          <p:cNvPr id="126977" name="Rectangle 7">
            <a:extLst>
              <a:ext uri="{FF2B5EF4-FFF2-40B4-BE49-F238E27FC236}">
                <a16:creationId xmlns:a16="http://schemas.microsoft.com/office/drawing/2014/main" id="{C8B52750-1241-EDF4-1819-62CB47D7F45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444FBF46-7A78-4FD0-B340-062C348F6B65}"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52</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26978" name="Rectangle 2">
            <a:extLst>
              <a:ext uri="{FF2B5EF4-FFF2-40B4-BE49-F238E27FC236}">
                <a16:creationId xmlns:a16="http://schemas.microsoft.com/office/drawing/2014/main" id="{115CFBBC-A5A0-17EC-114F-73E8CF6DD205}"/>
              </a:ext>
            </a:extLst>
          </p:cNvPr>
          <p:cNvSpPr>
            <a:spLocks noGrp="1" noRot="1" noChangeAspect="1" noChangeArrowheads="1" noTextEdit="1"/>
          </p:cNvSpPr>
          <p:nvPr>
            <p:ph type="sldImg"/>
          </p:nvPr>
        </p:nvSpPr>
        <p:spPr>
          <a:xfrm>
            <a:off x="1187450" y="703263"/>
            <a:ext cx="4622800" cy="3467100"/>
          </a:xfrm>
          <a:ln/>
        </p:spPr>
      </p:sp>
      <p:sp>
        <p:nvSpPr>
          <p:cNvPr id="126979" name="Rectangle 3">
            <a:extLst>
              <a:ext uri="{FF2B5EF4-FFF2-40B4-BE49-F238E27FC236}">
                <a16:creationId xmlns:a16="http://schemas.microsoft.com/office/drawing/2014/main" id="{D10B9788-4C69-21BB-E67E-34A463551996}"/>
              </a:ext>
            </a:extLst>
          </p:cNvPr>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82393174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354C80-8CFE-2032-BB53-A6CC3F61B78C}"/>
            </a:ext>
          </a:extLst>
        </p:cNvPr>
        <p:cNvGrpSpPr/>
        <p:nvPr/>
      </p:nvGrpSpPr>
      <p:grpSpPr>
        <a:xfrm>
          <a:off x="0" y="0"/>
          <a:ext cx="0" cy="0"/>
          <a:chOff x="0" y="0"/>
          <a:chExt cx="0" cy="0"/>
        </a:xfrm>
      </p:grpSpPr>
      <p:sp>
        <p:nvSpPr>
          <p:cNvPr id="111617" name="Rectangle 7">
            <a:extLst>
              <a:ext uri="{FF2B5EF4-FFF2-40B4-BE49-F238E27FC236}">
                <a16:creationId xmlns:a16="http://schemas.microsoft.com/office/drawing/2014/main" id="{30A0BFE9-8BDF-D779-B7F7-787A4E3C17B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0DD8DAD5-EFE6-4531-83B5-A1D07989AD0D}"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53</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11618" name="Rectangle 2">
            <a:extLst>
              <a:ext uri="{FF2B5EF4-FFF2-40B4-BE49-F238E27FC236}">
                <a16:creationId xmlns:a16="http://schemas.microsoft.com/office/drawing/2014/main" id="{75E735E7-6F4C-5113-9622-37B07E9E7361}"/>
              </a:ext>
            </a:extLst>
          </p:cNvPr>
          <p:cNvSpPr>
            <a:spLocks noGrp="1" noRot="1" noChangeAspect="1" noChangeArrowheads="1" noTextEdit="1"/>
          </p:cNvSpPr>
          <p:nvPr>
            <p:ph type="sldImg"/>
          </p:nvPr>
        </p:nvSpPr>
        <p:spPr>
          <a:xfrm>
            <a:off x="1187450" y="703263"/>
            <a:ext cx="4622800" cy="3467100"/>
          </a:xfrm>
          <a:ln/>
        </p:spPr>
      </p:sp>
      <p:sp>
        <p:nvSpPr>
          <p:cNvPr id="111619" name="Rectangle 3">
            <a:extLst>
              <a:ext uri="{FF2B5EF4-FFF2-40B4-BE49-F238E27FC236}">
                <a16:creationId xmlns:a16="http://schemas.microsoft.com/office/drawing/2014/main" id="{3AF04E8E-9F5D-DF82-0670-3CF9B6EB1307}"/>
              </a:ext>
            </a:extLst>
          </p:cNvPr>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59154251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84159B-745E-E7EF-9C6A-8D07D9BF14F0}"/>
            </a:ext>
          </a:extLst>
        </p:cNvPr>
        <p:cNvGrpSpPr/>
        <p:nvPr/>
      </p:nvGrpSpPr>
      <p:grpSpPr>
        <a:xfrm>
          <a:off x="0" y="0"/>
          <a:ext cx="0" cy="0"/>
          <a:chOff x="0" y="0"/>
          <a:chExt cx="0" cy="0"/>
        </a:xfrm>
      </p:grpSpPr>
      <p:sp>
        <p:nvSpPr>
          <p:cNvPr id="112641" name="Rectangle 7">
            <a:extLst>
              <a:ext uri="{FF2B5EF4-FFF2-40B4-BE49-F238E27FC236}">
                <a16:creationId xmlns:a16="http://schemas.microsoft.com/office/drawing/2014/main" id="{70BE2C12-412A-03CD-5205-5C4798942C8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49F5A96B-D536-4BD1-BFE1-FD6DBF117D8A}"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54</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12642" name="Rectangle 2">
            <a:extLst>
              <a:ext uri="{FF2B5EF4-FFF2-40B4-BE49-F238E27FC236}">
                <a16:creationId xmlns:a16="http://schemas.microsoft.com/office/drawing/2014/main" id="{C6DC27B1-4DDC-1123-D9DE-B2D3B57E8D69}"/>
              </a:ext>
            </a:extLst>
          </p:cNvPr>
          <p:cNvSpPr>
            <a:spLocks noGrp="1" noRot="1" noChangeAspect="1" noChangeArrowheads="1" noTextEdit="1"/>
          </p:cNvSpPr>
          <p:nvPr>
            <p:ph type="sldImg"/>
          </p:nvPr>
        </p:nvSpPr>
        <p:spPr>
          <a:xfrm>
            <a:off x="1187450" y="703263"/>
            <a:ext cx="4622800" cy="3467100"/>
          </a:xfrm>
          <a:ln/>
        </p:spPr>
      </p:sp>
      <p:sp>
        <p:nvSpPr>
          <p:cNvPr id="112643" name="Rectangle 3">
            <a:extLst>
              <a:ext uri="{FF2B5EF4-FFF2-40B4-BE49-F238E27FC236}">
                <a16:creationId xmlns:a16="http://schemas.microsoft.com/office/drawing/2014/main" id="{82DE0FE3-4E2D-E8F9-025A-136EACA4D473}"/>
              </a:ext>
            </a:extLst>
          </p:cNvPr>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92701107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0F5FF8-8A29-5C2D-8235-787E7A0C36F5}"/>
            </a:ext>
          </a:extLst>
        </p:cNvPr>
        <p:cNvGrpSpPr/>
        <p:nvPr/>
      </p:nvGrpSpPr>
      <p:grpSpPr>
        <a:xfrm>
          <a:off x="0" y="0"/>
          <a:ext cx="0" cy="0"/>
          <a:chOff x="0" y="0"/>
          <a:chExt cx="0" cy="0"/>
        </a:xfrm>
      </p:grpSpPr>
      <p:sp>
        <p:nvSpPr>
          <p:cNvPr id="113665" name="Rectangle 7">
            <a:extLst>
              <a:ext uri="{FF2B5EF4-FFF2-40B4-BE49-F238E27FC236}">
                <a16:creationId xmlns:a16="http://schemas.microsoft.com/office/drawing/2014/main" id="{3CFADDEA-CA9B-A84B-421E-7FCB661823A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FC40216D-0A9E-4598-BBBD-B7C39318A82C}"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55</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13666" name="Rectangle 2">
            <a:extLst>
              <a:ext uri="{FF2B5EF4-FFF2-40B4-BE49-F238E27FC236}">
                <a16:creationId xmlns:a16="http://schemas.microsoft.com/office/drawing/2014/main" id="{C98E7EEC-9DA0-D4DF-01CF-62AB860C52AA}"/>
              </a:ext>
            </a:extLst>
          </p:cNvPr>
          <p:cNvSpPr>
            <a:spLocks noGrp="1" noRot="1" noChangeAspect="1" noChangeArrowheads="1" noTextEdit="1"/>
          </p:cNvSpPr>
          <p:nvPr>
            <p:ph type="sldImg"/>
          </p:nvPr>
        </p:nvSpPr>
        <p:spPr>
          <a:xfrm>
            <a:off x="1187450" y="703263"/>
            <a:ext cx="4622800" cy="3467100"/>
          </a:xfrm>
          <a:ln/>
        </p:spPr>
      </p:sp>
      <p:sp>
        <p:nvSpPr>
          <p:cNvPr id="113667" name="Rectangle 3">
            <a:extLst>
              <a:ext uri="{FF2B5EF4-FFF2-40B4-BE49-F238E27FC236}">
                <a16:creationId xmlns:a16="http://schemas.microsoft.com/office/drawing/2014/main" id="{588958BE-EE73-A7B9-AAEE-9AE10229290F}"/>
              </a:ext>
            </a:extLst>
          </p:cNvPr>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45510574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A90825-74EF-0650-9037-3853AA1C9A5C}"/>
            </a:ext>
          </a:extLst>
        </p:cNvPr>
        <p:cNvGrpSpPr/>
        <p:nvPr/>
      </p:nvGrpSpPr>
      <p:grpSpPr>
        <a:xfrm>
          <a:off x="0" y="0"/>
          <a:ext cx="0" cy="0"/>
          <a:chOff x="0" y="0"/>
          <a:chExt cx="0" cy="0"/>
        </a:xfrm>
      </p:grpSpPr>
      <p:sp>
        <p:nvSpPr>
          <p:cNvPr id="114689" name="Rectangle 7">
            <a:extLst>
              <a:ext uri="{FF2B5EF4-FFF2-40B4-BE49-F238E27FC236}">
                <a16:creationId xmlns:a16="http://schemas.microsoft.com/office/drawing/2014/main" id="{0A04EC03-9F41-2DCB-BA64-3D274B71FE8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001" eaLnBrk="0" hangingPunct="0">
              <a:defRPr sz="2400">
                <a:solidFill>
                  <a:schemeClr val="tx1"/>
                </a:solidFill>
                <a:latin typeface="Helvetica" panose="020B0604020202020204" pitchFamily="34" charset="0"/>
                <a:ea typeface="MS PGothic" panose="020B0600070205080204" pitchFamily="34" charset="-128"/>
              </a:defRPr>
            </a:lvl1pPr>
            <a:lvl2pPr marL="734863" indent="-282640" defTabSz="928001" eaLnBrk="0" hangingPunct="0">
              <a:defRPr sz="2400">
                <a:solidFill>
                  <a:schemeClr val="tx1"/>
                </a:solidFill>
                <a:latin typeface="Helvetica" panose="020B0604020202020204" pitchFamily="34" charset="0"/>
                <a:ea typeface="MS PGothic" panose="020B0600070205080204" pitchFamily="34" charset="-128"/>
              </a:defRPr>
            </a:lvl2pPr>
            <a:lvl3pPr marL="1130558" indent="-226112" defTabSz="928001" eaLnBrk="0" hangingPunct="0">
              <a:defRPr sz="2400">
                <a:solidFill>
                  <a:schemeClr val="tx1"/>
                </a:solidFill>
                <a:latin typeface="Helvetica" panose="020B0604020202020204" pitchFamily="34" charset="0"/>
                <a:ea typeface="MS PGothic" panose="020B0600070205080204" pitchFamily="34" charset="-128"/>
              </a:defRPr>
            </a:lvl3pPr>
            <a:lvl4pPr marL="1582781" indent="-226112" defTabSz="928001" eaLnBrk="0" hangingPunct="0">
              <a:defRPr sz="2400">
                <a:solidFill>
                  <a:schemeClr val="tx1"/>
                </a:solidFill>
                <a:latin typeface="Helvetica" panose="020B0604020202020204" pitchFamily="34" charset="0"/>
                <a:ea typeface="MS PGothic" panose="020B0600070205080204" pitchFamily="34" charset="-128"/>
              </a:defRPr>
            </a:lvl4pPr>
            <a:lvl5pPr marL="2035005" indent="-226112" defTabSz="928001" eaLnBrk="0" hangingPunct="0">
              <a:defRPr sz="2400">
                <a:solidFill>
                  <a:schemeClr val="tx1"/>
                </a:solidFill>
                <a:latin typeface="Helvetica" panose="020B0604020202020204" pitchFamily="34" charset="0"/>
                <a:ea typeface="MS PGothic" panose="020B0600070205080204" pitchFamily="34" charset="-128"/>
              </a:defRPr>
            </a:lvl5pPr>
            <a:lvl6pPr marL="248722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39451"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391675"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43898" indent="-226112" defTabSz="928001"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r" defTabSz="928001" rtl="0" eaLnBrk="0" fontAlgn="base" latinLnBrk="0" hangingPunct="0">
              <a:lnSpc>
                <a:spcPct val="100000"/>
              </a:lnSpc>
              <a:spcBef>
                <a:spcPct val="0"/>
              </a:spcBef>
              <a:spcAft>
                <a:spcPct val="0"/>
              </a:spcAft>
              <a:buClrTx/>
              <a:buSzTx/>
              <a:buFontTx/>
              <a:buNone/>
              <a:tabLst/>
              <a:defRPr/>
            </a:pPr>
            <a:fld id="{928C80B3-281C-47A9-A6F3-980AD41E77DF}"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001" rtl="0" eaLnBrk="0" fontAlgn="base" latinLnBrk="0" hangingPunct="0">
                <a:lnSpc>
                  <a:spcPct val="100000"/>
                </a:lnSpc>
                <a:spcBef>
                  <a:spcPct val="0"/>
                </a:spcBef>
                <a:spcAft>
                  <a:spcPct val="0"/>
                </a:spcAft>
                <a:buClrTx/>
                <a:buSzTx/>
                <a:buFontTx/>
                <a:buNone/>
                <a:tabLst/>
                <a:defRPr/>
              </a:pPr>
              <a:t>56</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14690" name="Rectangle 2">
            <a:extLst>
              <a:ext uri="{FF2B5EF4-FFF2-40B4-BE49-F238E27FC236}">
                <a16:creationId xmlns:a16="http://schemas.microsoft.com/office/drawing/2014/main" id="{48837AE9-21A7-D0E3-B307-56A626EE54A2}"/>
              </a:ext>
            </a:extLst>
          </p:cNvPr>
          <p:cNvSpPr>
            <a:spLocks noGrp="1" noRot="1" noChangeAspect="1" noChangeArrowheads="1" noTextEdit="1"/>
          </p:cNvSpPr>
          <p:nvPr>
            <p:ph type="sldImg"/>
          </p:nvPr>
        </p:nvSpPr>
        <p:spPr>
          <a:xfrm>
            <a:off x="1187450" y="703263"/>
            <a:ext cx="4622800" cy="3467100"/>
          </a:xfrm>
          <a:ln/>
        </p:spPr>
      </p:sp>
      <p:sp>
        <p:nvSpPr>
          <p:cNvPr id="114691" name="Rectangle 3">
            <a:extLst>
              <a:ext uri="{FF2B5EF4-FFF2-40B4-BE49-F238E27FC236}">
                <a16:creationId xmlns:a16="http://schemas.microsoft.com/office/drawing/2014/main" id="{C9C45EF8-6465-528A-F1F9-55DF374326B7}"/>
              </a:ext>
            </a:extLst>
          </p:cNvPr>
          <p:cNvSpPr>
            <a:spLocks noGrp="1" noChangeArrowheads="1"/>
          </p:cNvSpPr>
          <p:nvPr>
            <p:ph type="body" idx="1"/>
          </p:nvPr>
        </p:nvSpPr>
        <p:spPr>
          <a:xfrm>
            <a:off x="931146" y="4410702"/>
            <a:ext cx="5135409" cy="41748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70857654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58</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42313254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22FF8E-28FF-A1E2-9A79-9BBF25E58F46}"/>
            </a:ext>
          </a:extLst>
        </p:cNvPr>
        <p:cNvGrpSpPr/>
        <p:nvPr/>
      </p:nvGrpSpPr>
      <p:grpSpPr>
        <a:xfrm>
          <a:off x="0" y="0"/>
          <a:ext cx="0" cy="0"/>
          <a:chOff x="0" y="0"/>
          <a:chExt cx="0" cy="0"/>
        </a:xfrm>
      </p:grpSpPr>
      <p:sp>
        <p:nvSpPr>
          <p:cNvPr id="219137" name="Slide Image Placeholder 1">
            <a:extLst>
              <a:ext uri="{FF2B5EF4-FFF2-40B4-BE49-F238E27FC236}">
                <a16:creationId xmlns:a16="http://schemas.microsoft.com/office/drawing/2014/main" id="{A2094AF3-EF31-4D2C-97C1-21FEF48AFC9E}"/>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a:extLst>
              <a:ext uri="{FF2B5EF4-FFF2-40B4-BE49-F238E27FC236}">
                <a16:creationId xmlns:a16="http://schemas.microsoft.com/office/drawing/2014/main" id="{69B20CA8-2416-E05F-07A2-2F77AD656709}"/>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a:extLst>
              <a:ext uri="{FF2B5EF4-FFF2-40B4-BE49-F238E27FC236}">
                <a16:creationId xmlns:a16="http://schemas.microsoft.com/office/drawing/2014/main" id="{7FE1A812-898A-BD6C-833B-573E20EC782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5</a:t>
            </a:fld>
            <a:endParaRPr lang="en-US" altLang="en-US"/>
          </a:p>
        </p:txBody>
      </p:sp>
    </p:spTree>
    <p:extLst>
      <p:ext uri="{BB962C8B-B14F-4D97-AF65-F5344CB8AC3E}">
        <p14:creationId xmlns:p14="http://schemas.microsoft.com/office/powerpoint/2010/main" val="190619606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37931725" indent="-37474525" defTabSz="93027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4830243F-8686-4433-9701-9F34E8AC8773}"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59</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7347" name="Rectangle 2"/>
          <p:cNvSpPr>
            <a:spLocks noGrp="1" noRot="1" noChangeAspect="1" noChangeArrowheads="1" noTextEdit="1"/>
          </p:cNvSpPr>
          <p:nvPr>
            <p:ph type="sldImg"/>
          </p:nvPr>
        </p:nvSpPr>
        <p:spPr>
          <a:xfrm>
            <a:off x="404813" y="695325"/>
            <a:ext cx="6188075" cy="3481388"/>
          </a:xfrm>
          <a:ln/>
        </p:spPr>
      </p:sp>
      <p:sp>
        <p:nvSpPr>
          <p:cNvPr id="57348" name="Rectangle 3"/>
          <p:cNvSpPr>
            <a:spLocks noGrp="1" noChangeArrowheads="1"/>
          </p:cNvSpPr>
          <p:nvPr>
            <p:ph type="body" idx="1"/>
          </p:nvPr>
        </p:nvSpPr>
        <p:spPr>
          <a:xfrm>
            <a:off x="931864"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37931725" indent="-37474525" defTabSz="93027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445649CE-6E1F-4A66-818C-4E7F6898A7A7}"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60</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9395" name="Rectangle 2"/>
          <p:cNvSpPr>
            <a:spLocks noGrp="1" noRot="1" noChangeAspect="1" noChangeArrowheads="1" noTextEdit="1"/>
          </p:cNvSpPr>
          <p:nvPr>
            <p:ph type="sldImg"/>
          </p:nvPr>
        </p:nvSpPr>
        <p:spPr>
          <a:xfrm>
            <a:off x="1177925" y="695325"/>
            <a:ext cx="4641850" cy="3481388"/>
          </a:xfrm>
          <a:ln/>
        </p:spPr>
      </p:sp>
      <p:sp>
        <p:nvSpPr>
          <p:cNvPr id="59396" name="Rectangle 3"/>
          <p:cNvSpPr>
            <a:spLocks noGrp="1" noChangeArrowheads="1"/>
          </p:cNvSpPr>
          <p:nvPr>
            <p:ph type="body" idx="1"/>
          </p:nvPr>
        </p:nvSpPr>
        <p:spPr>
          <a:xfrm>
            <a:off x="931864"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37931725" indent="-37474525" defTabSz="93027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6FA9640E-5C10-4629-8988-A9A2CA4B65CD}"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61</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61443" name="Rectangle 2"/>
          <p:cNvSpPr>
            <a:spLocks noGrp="1" noRot="1" noChangeAspect="1" noChangeArrowheads="1" noTextEdit="1"/>
          </p:cNvSpPr>
          <p:nvPr>
            <p:ph type="sldImg"/>
          </p:nvPr>
        </p:nvSpPr>
        <p:spPr>
          <a:xfrm>
            <a:off x="1177925" y="695325"/>
            <a:ext cx="4641850" cy="3481388"/>
          </a:xfrm>
          <a:ln/>
        </p:spPr>
      </p:sp>
      <p:sp>
        <p:nvSpPr>
          <p:cNvPr id="61444" name="Rectangle 3"/>
          <p:cNvSpPr>
            <a:spLocks noGrp="1" noChangeArrowheads="1"/>
          </p:cNvSpPr>
          <p:nvPr>
            <p:ph type="body" idx="1"/>
          </p:nvPr>
        </p:nvSpPr>
        <p:spPr>
          <a:xfrm>
            <a:off x="931864"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37931725" indent="-37474525" defTabSz="93027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6FA9640E-5C10-4629-8988-A9A2CA4B65CD}"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62</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61443" name="Rectangle 2"/>
          <p:cNvSpPr>
            <a:spLocks noGrp="1" noRot="1" noChangeAspect="1" noChangeArrowheads="1" noTextEdit="1"/>
          </p:cNvSpPr>
          <p:nvPr>
            <p:ph type="sldImg"/>
          </p:nvPr>
        </p:nvSpPr>
        <p:spPr>
          <a:xfrm>
            <a:off x="1177925" y="695325"/>
            <a:ext cx="4641850" cy="3481388"/>
          </a:xfrm>
          <a:ln/>
        </p:spPr>
      </p:sp>
      <p:sp>
        <p:nvSpPr>
          <p:cNvPr id="61444" name="Rectangle 3"/>
          <p:cNvSpPr>
            <a:spLocks noGrp="1" noChangeArrowheads="1"/>
          </p:cNvSpPr>
          <p:nvPr>
            <p:ph type="body" idx="1"/>
          </p:nvPr>
        </p:nvSpPr>
        <p:spPr>
          <a:xfrm>
            <a:off x="931864"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37931725" indent="-37474525" defTabSz="93027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476C4670-485C-41B4-B6C8-2F72766EE515}"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64</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63491" name="Rectangle 2"/>
          <p:cNvSpPr>
            <a:spLocks noGrp="1" noRot="1" noChangeAspect="1" noChangeArrowheads="1" noTextEdit="1"/>
          </p:cNvSpPr>
          <p:nvPr>
            <p:ph type="sldImg"/>
          </p:nvPr>
        </p:nvSpPr>
        <p:spPr>
          <a:xfrm>
            <a:off x="404813" y="695325"/>
            <a:ext cx="6188075" cy="3481388"/>
          </a:xfrm>
          <a:ln/>
        </p:spPr>
      </p:sp>
      <p:sp>
        <p:nvSpPr>
          <p:cNvPr id="63492" name="Rectangle 3"/>
          <p:cNvSpPr>
            <a:spLocks noGrp="1" noChangeArrowheads="1"/>
          </p:cNvSpPr>
          <p:nvPr>
            <p:ph type="body" idx="1"/>
          </p:nvPr>
        </p:nvSpPr>
        <p:spPr>
          <a:xfrm>
            <a:off x="931864"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37931725" indent="-37474525" defTabSz="93027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CDEFD3E4-E538-49EF-A1BC-D85549A485CA}"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65</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65539" name="Rectangle 2"/>
          <p:cNvSpPr>
            <a:spLocks noGrp="1" noRot="1" noChangeAspect="1" noChangeArrowheads="1" noTextEdit="1"/>
          </p:cNvSpPr>
          <p:nvPr>
            <p:ph type="sldImg"/>
          </p:nvPr>
        </p:nvSpPr>
        <p:spPr>
          <a:xfrm>
            <a:off x="1177925" y="695325"/>
            <a:ext cx="4641850" cy="3481388"/>
          </a:xfrm>
          <a:ln/>
        </p:spPr>
      </p:sp>
      <p:sp>
        <p:nvSpPr>
          <p:cNvPr id="65540" name="Rectangle 3"/>
          <p:cNvSpPr>
            <a:spLocks noGrp="1" noChangeArrowheads="1"/>
          </p:cNvSpPr>
          <p:nvPr>
            <p:ph type="body" idx="1"/>
          </p:nvPr>
        </p:nvSpPr>
        <p:spPr>
          <a:xfrm>
            <a:off x="931864"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37931725" indent="-37474525" defTabSz="93027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CDEFD3E4-E538-49EF-A1BC-D85549A485CA}"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66</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65539" name="Rectangle 2"/>
          <p:cNvSpPr>
            <a:spLocks noGrp="1" noRot="1" noChangeAspect="1" noChangeArrowheads="1" noTextEdit="1"/>
          </p:cNvSpPr>
          <p:nvPr>
            <p:ph type="sldImg"/>
          </p:nvPr>
        </p:nvSpPr>
        <p:spPr>
          <a:xfrm>
            <a:off x="1177925" y="695325"/>
            <a:ext cx="4641850" cy="3481388"/>
          </a:xfrm>
          <a:ln/>
        </p:spPr>
      </p:sp>
      <p:sp>
        <p:nvSpPr>
          <p:cNvPr id="65540" name="Rectangle 3"/>
          <p:cNvSpPr>
            <a:spLocks noGrp="1" noChangeArrowheads="1"/>
          </p:cNvSpPr>
          <p:nvPr>
            <p:ph type="body" idx="1"/>
          </p:nvPr>
        </p:nvSpPr>
        <p:spPr>
          <a:xfrm>
            <a:off x="931864"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37931725" indent="-37474525" defTabSz="93027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09819F5B-7A32-4D84-A65B-6246CABB1E02}"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67</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67587" name="Rectangle 2"/>
          <p:cNvSpPr>
            <a:spLocks noGrp="1" noRot="1" noChangeAspect="1" noChangeArrowheads="1" noTextEdit="1"/>
          </p:cNvSpPr>
          <p:nvPr>
            <p:ph type="sldImg"/>
          </p:nvPr>
        </p:nvSpPr>
        <p:spPr>
          <a:xfrm>
            <a:off x="404813" y="695325"/>
            <a:ext cx="6188075" cy="3481388"/>
          </a:xfrm>
          <a:ln/>
        </p:spPr>
      </p:sp>
      <p:sp>
        <p:nvSpPr>
          <p:cNvPr id="67588" name="Rectangle 3"/>
          <p:cNvSpPr>
            <a:spLocks noGrp="1" noChangeArrowheads="1"/>
          </p:cNvSpPr>
          <p:nvPr>
            <p:ph type="body" idx="1"/>
          </p:nvPr>
        </p:nvSpPr>
        <p:spPr>
          <a:xfrm>
            <a:off x="931864"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68</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93267308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71</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8439002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7</a:t>
            </a:fld>
            <a:endParaRPr lang="en-US" altLang="en-US"/>
          </a:p>
        </p:txBody>
      </p:sp>
    </p:spTree>
    <p:extLst>
      <p:ext uri="{BB962C8B-B14F-4D97-AF65-F5344CB8AC3E}">
        <p14:creationId xmlns:p14="http://schemas.microsoft.com/office/powerpoint/2010/main" val="36484801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90E975-93ED-A54A-5921-D9205B4EB985}"/>
            </a:ext>
          </a:extLst>
        </p:cNvPr>
        <p:cNvGrpSpPr/>
        <p:nvPr/>
      </p:nvGrpSpPr>
      <p:grpSpPr>
        <a:xfrm>
          <a:off x="0" y="0"/>
          <a:ext cx="0" cy="0"/>
          <a:chOff x="0" y="0"/>
          <a:chExt cx="0" cy="0"/>
        </a:xfrm>
      </p:grpSpPr>
      <p:sp>
        <p:nvSpPr>
          <p:cNvPr id="218113" name="Slide Image Placeholder 1">
            <a:extLst>
              <a:ext uri="{FF2B5EF4-FFF2-40B4-BE49-F238E27FC236}">
                <a16:creationId xmlns:a16="http://schemas.microsoft.com/office/drawing/2014/main" id="{D8FCC602-326F-0367-8CD3-BBB281C29E6B}"/>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8114" name="Notes Placeholder 2">
            <a:extLst>
              <a:ext uri="{FF2B5EF4-FFF2-40B4-BE49-F238E27FC236}">
                <a16:creationId xmlns:a16="http://schemas.microsoft.com/office/drawing/2014/main" id="{BCE2248C-98EE-717A-4ECB-D5E53E14D67D}"/>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a:extLst>
              <a:ext uri="{FF2B5EF4-FFF2-40B4-BE49-F238E27FC236}">
                <a16:creationId xmlns:a16="http://schemas.microsoft.com/office/drawing/2014/main" id="{DB96C0FA-CC90-1695-6361-0C0C720A2DC9}"/>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D4A0B81F-8AE9-1943-AF53-E78D21B80C2F}" type="slidenum">
              <a:rPr lang="en-US" altLang="en-US"/>
              <a:pPr/>
              <a:t>8</a:t>
            </a:fld>
            <a:endParaRPr lang="en-US" altLang="en-US"/>
          </a:p>
        </p:txBody>
      </p:sp>
    </p:spTree>
    <p:extLst>
      <p:ext uri="{BB962C8B-B14F-4D97-AF65-F5344CB8AC3E}">
        <p14:creationId xmlns:p14="http://schemas.microsoft.com/office/powerpoint/2010/main" val="12513536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13</a:t>
            </a:fld>
            <a:endParaRPr lang="en-US" altLang="en-US"/>
          </a:p>
        </p:txBody>
      </p:sp>
    </p:spTree>
    <p:extLst>
      <p:ext uri="{BB962C8B-B14F-4D97-AF65-F5344CB8AC3E}">
        <p14:creationId xmlns:p14="http://schemas.microsoft.com/office/powerpoint/2010/main" val="29320639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19</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8679467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A7B899-CFC6-BD69-BA5D-8394DDBE48E7}"/>
            </a:ext>
          </a:extLst>
        </p:cNvPr>
        <p:cNvGrpSpPr/>
        <p:nvPr/>
      </p:nvGrpSpPr>
      <p:grpSpPr>
        <a:xfrm>
          <a:off x="0" y="0"/>
          <a:ext cx="0" cy="0"/>
          <a:chOff x="0" y="0"/>
          <a:chExt cx="0" cy="0"/>
        </a:xfrm>
      </p:grpSpPr>
      <p:sp>
        <p:nvSpPr>
          <p:cNvPr id="218113" name="Slide Image Placeholder 1">
            <a:extLst>
              <a:ext uri="{FF2B5EF4-FFF2-40B4-BE49-F238E27FC236}">
                <a16:creationId xmlns:a16="http://schemas.microsoft.com/office/drawing/2014/main" id="{D0277205-A59C-5DA3-25E3-819F1E5ACC7C}"/>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8114" name="Notes Placeholder 2">
            <a:extLst>
              <a:ext uri="{FF2B5EF4-FFF2-40B4-BE49-F238E27FC236}">
                <a16:creationId xmlns:a16="http://schemas.microsoft.com/office/drawing/2014/main" id="{1C110C55-647B-2B83-ACC8-6BC64CFC33E6}"/>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a:extLst>
              <a:ext uri="{FF2B5EF4-FFF2-40B4-BE49-F238E27FC236}">
                <a16:creationId xmlns:a16="http://schemas.microsoft.com/office/drawing/2014/main" id="{D407118E-57D4-D0A3-0A85-EFE794F5997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20</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482536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6.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7.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839200" cy="4038600"/>
          </a:xfrm>
          <a:prstGeom prst="rect">
            <a:avLst/>
          </a:prstGeo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a:extLst>
              <a:ext uri="{FF2B5EF4-FFF2-40B4-BE49-F238E27FC236}">
                <a16:creationId xmlns:a16="http://schemas.microsoft.com/office/drawing/2014/main" id="{F05F4A72-606B-984B-907B-5BEA9B53E5C0}"/>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Tree>
    <p:extLst>
      <p:ext uri="{BB962C8B-B14F-4D97-AF65-F5344CB8AC3E}">
        <p14:creationId xmlns:p14="http://schemas.microsoft.com/office/powerpoint/2010/main" val="268763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768351" y="820342"/>
            <a:ext cx="7707313" cy="3677840"/>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685628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336F2EBE-FF5F-4F9D-A3C2-A59A92D7809D}"/>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a:pPr>
                <a:defRPr/>
              </a:pPr>
              <a:t>‹#›</a:t>
            </a:fld>
            <a:endParaRPr lang="en-US" altLang="en-US"/>
          </a:p>
        </p:txBody>
      </p:sp>
    </p:spTree>
    <p:extLst>
      <p:ext uri="{BB962C8B-B14F-4D97-AF65-F5344CB8AC3E}">
        <p14:creationId xmlns:p14="http://schemas.microsoft.com/office/powerpoint/2010/main" val="6695643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4389"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A6D4A7F0-1138-4608-80AA-D0A6F5D41187}"/>
              </a:ext>
            </a:extLst>
          </p:cNvPr>
          <p:cNvSpPr>
            <a:spLocks noGrp="1" noChangeArrowheads="1"/>
          </p:cNvSpPr>
          <p:nvPr>
            <p:ph type="sldNum" sz="quarter" idx="10"/>
          </p:nvPr>
        </p:nvSpPr>
        <p:spPr>
          <a:ln/>
        </p:spPr>
        <p:txBody>
          <a:bodyPr/>
          <a:lstStyle>
            <a:lvl1pPr>
              <a:defRPr/>
            </a:lvl1pPr>
          </a:lstStyle>
          <a:p>
            <a:pPr>
              <a:defRPr/>
            </a:pPr>
            <a:fld id="{00852D5F-D37B-4E9D-98AD-511A1ABBD6A9}" type="slidenum">
              <a:rPr lang="en-US" altLang="en-US"/>
              <a:pPr>
                <a:defRPr/>
              </a:pPr>
              <a:t>‹#›</a:t>
            </a:fld>
            <a:endParaRPr lang="en-US" altLang="en-US"/>
          </a:p>
        </p:txBody>
      </p:sp>
    </p:spTree>
    <p:extLst>
      <p:ext uri="{BB962C8B-B14F-4D97-AF65-F5344CB8AC3E}">
        <p14:creationId xmlns:p14="http://schemas.microsoft.com/office/powerpoint/2010/main" val="273459129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6DFCFB3-6710-4DD2-8404-7E55A930F352}"/>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a:pPr>
                <a:defRPr/>
              </a:pPr>
              <a:t>‹#›</a:t>
            </a:fld>
            <a:endParaRPr lang="en-US" altLang="en-US"/>
          </a:p>
        </p:txBody>
      </p:sp>
    </p:spTree>
    <p:extLst>
      <p:ext uri="{BB962C8B-B14F-4D97-AF65-F5344CB8AC3E}">
        <p14:creationId xmlns:p14="http://schemas.microsoft.com/office/powerpoint/2010/main" val="344344698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32688439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BE8099E-18A5-481A-9697-216087BE0676}"/>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a:pPr>
                <a:defRPr/>
              </a:pPr>
              <a:t>‹#›</a:t>
            </a:fld>
            <a:endParaRPr lang="en-US" altLang="en-US"/>
          </a:p>
        </p:txBody>
      </p:sp>
    </p:spTree>
    <p:extLst>
      <p:ext uri="{BB962C8B-B14F-4D97-AF65-F5344CB8AC3E}">
        <p14:creationId xmlns:p14="http://schemas.microsoft.com/office/powerpoint/2010/main" val="41958825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7E2C57D-1205-411A-BA90-DF60A810F6DB}"/>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a:pPr>
                <a:defRPr/>
              </a:pPr>
              <a:t>‹#›</a:t>
            </a:fld>
            <a:endParaRPr lang="en-US" altLang="en-US"/>
          </a:p>
        </p:txBody>
      </p:sp>
    </p:spTree>
    <p:extLst>
      <p:ext uri="{BB962C8B-B14F-4D97-AF65-F5344CB8AC3E}">
        <p14:creationId xmlns:p14="http://schemas.microsoft.com/office/powerpoint/2010/main" val="157839438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9EB6957-06EE-46F8-A450-3DB417A1F8A6}"/>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a:pPr>
                <a:defRPr/>
              </a:pPr>
              <a:t>‹#›</a:t>
            </a:fld>
            <a:endParaRPr lang="en-US" altLang="en-US"/>
          </a:p>
        </p:txBody>
      </p:sp>
    </p:spTree>
    <p:extLst>
      <p:ext uri="{BB962C8B-B14F-4D97-AF65-F5344CB8AC3E}">
        <p14:creationId xmlns:p14="http://schemas.microsoft.com/office/powerpoint/2010/main" val="162142142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85C950AD-734E-45C7-8042-5795FFAD6750}"/>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a:pPr>
                <a:defRPr/>
              </a:pPr>
              <a:t>‹#›</a:t>
            </a:fld>
            <a:endParaRPr lang="en-US" altLang="en-US"/>
          </a:p>
        </p:txBody>
      </p:sp>
    </p:spTree>
    <p:extLst>
      <p:ext uri="{BB962C8B-B14F-4D97-AF65-F5344CB8AC3E}">
        <p14:creationId xmlns:p14="http://schemas.microsoft.com/office/powerpoint/2010/main" val="428727804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7A7A2CD-B5B0-4CF6-8038-339B0E99E366}"/>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a:pPr>
                <a:defRPr/>
              </a:pPr>
              <a:t>‹#›</a:t>
            </a:fld>
            <a:endParaRPr lang="en-US" altLang="en-US"/>
          </a:p>
        </p:txBody>
      </p:sp>
    </p:spTree>
    <p:extLst>
      <p:ext uri="{BB962C8B-B14F-4D97-AF65-F5344CB8AC3E}">
        <p14:creationId xmlns:p14="http://schemas.microsoft.com/office/powerpoint/2010/main" val="25640567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wo Columna">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
        <p:nvSpPr>
          <p:cNvPr id="3" name="Title 1">
            <a:extLst>
              <a:ext uri="{FF2B5EF4-FFF2-40B4-BE49-F238E27FC236}">
                <a16:creationId xmlns:a16="http://schemas.microsoft.com/office/drawing/2014/main" id="{FFB43658-48CD-764C-86BF-302575415EF4}"/>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
        <p:nvSpPr>
          <p:cNvPr id="4" name="Content Placeholder 2">
            <a:extLst>
              <a:ext uri="{FF2B5EF4-FFF2-40B4-BE49-F238E27FC236}">
                <a16:creationId xmlns:a16="http://schemas.microsoft.com/office/drawing/2014/main" id="{FF6F2A81-D24A-A44F-8915-B9DC7FC2AE67}"/>
              </a:ext>
            </a:extLst>
          </p:cNvPr>
          <p:cNvSpPr>
            <a:spLocks noGrp="1"/>
          </p:cNvSpPr>
          <p:nvPr>
            <p:ph idx="1"/>
          </p:nvPr>
        </p:nvSpPr>
        <p:spPr>
          <a:xfrm>
            <a:off x="152400"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0D255CA6-4B6D-7842-85B8-A423C0C60A30}"/>
              </a:ext>
            </a:extLst>
          </p:cNvPr>
          <p:cNvSpPr>
            <a:spLocks noGrp="1"/>
          </p:cNvSpPr>
          <p:nvPr>
            <p:ph idx="10"/>
          </p:nvPr>
        </p:nvSpPr>
        <p:spPr>
          <a:xfrm>
            <a:off x="4606103"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6926432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143521641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839200" cy="4038600"/>
          </a:xfrm>
          <a:prstGeom prst="rect">
            <a:avLst/>
          </a:prstGeo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a:extLst>
              <a:ext uri="{FF2B5EF4-FFF2-40B4-BE49-F238E27FC236}">
                <a16:creationId xmlns:a16="http://schemas.microsoft.com/office/drawing/2014/main" id="{F05F4A72-606B-984B-907B-5BEA9B53E5C0}"/>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Tree>
    <p:extLst>
      <p:ext uri="{BB962C8B-B14F-4D97-AF65-F5344CB8AC3E}">
        <p14:creationId xmlns:p14="http://schemas.microsoft.com/office/powerpoint/2010/main" val="164480679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Columna">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
        <p:nvSpPr>
          <p:cNvPr id="3" name="Title 1">
            <a:extLst>
              <a:ext uri="{FF2B5EF4-FFF2-40B4-BE49-F238E27FC236}">
                <a16:creationId xmlns:a16="http://schemas.microsoft.com/office/drawing/2014/main" id="{FFB43658-48CD-764C-86BF-302575415EF4}"/>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
        <p:nvSpPr>
          <p:cNvPr id="4" name="Content Placeholder 2">
            <a:extLst>
              <a:ext uri="{FF2B5EF4-FFF2-40B4-BE49-F238E27FC236}">
                <a16:creationId xmlns:a16="http://schemas.microsoft.com/office/drawing/2014/main" id="{FF6F2A81-D24A-A44F-8915-B9DC7FC2AE67}"/>
              </a:ext>
            </a:extLst>
          </p:cNvPr>
          <p:cNvSpPr>
            <a:spLocks noGrp="1"/>
          </p:cNvSpPr>
          <p:nvPr>
            <p:ph idx="1"/>
          </p:nvPr>
        </p:nvSpPr>
        <p:spPr>
          <a:xfrm>
            <a:off x="152400"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0D255CA6-4B6D-7842-85B8-A423C0C60A30}"/>
              </a:ext>
            </a:extLst>
          </p:cNvPr>
          <p:cNvSpPr>
            <a:spLocks noGrp="1"/>
          </p:cNvSpPr>
          <p:nvPr>
            <p:ph idx="10"/>
          </p:nvPr>
        </p:nvSpPr>
        <p:spPr>
          <a:xfrm>
            <a:off x="4606103"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600690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52764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a:lvl1pPr>
          </a:lstStyle>
          <a:p>
            <a:fld id="{80CC6A0C-5777-6141-8161-40A51E54DA25}" type="datetimeFigureOut">
              <a:rPr lang="en-US" altLang="en-US"/>
              <a:pPr/>
              <a:t>2/7/24</a:t>
            </a:fld>
            <a:endParaRPr lang="en-US" alt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a:lvl1pPr>
          </a:lstStyle>
          <a:p>
            <a:fld id="{BB1B0572-E7E6-434E-BFB5-5CD3555E83A4}"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264133527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01FA5FD1-732F-9047-B0F4-603D0EAC5CB0}" type="datetimeFigureOut">
              <a:rPr lang="en-US" altLang="en-US"/>
              <a:pPr/>
              <a:t>2/7/24</a:t>
            </a:fld>
            <a:endParaRPr lang="en-US" altLang="en-US"/>
          </a:p>
        </p:txBody>
      </p:sp>
      <p:sp>
        <p:nvSpPr>
          <p:cNvPr id="6"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177068592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D56D54B9-89B7-A248-9210-3C9346164D0F}" type="datetimeFigureOut">
              <a:rPr lang="en-US" altLang="en-US"/>
              <a:pPr/>
              <a:t>2/7/24</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B5559CE1-75A0-2043-A1BB-26E32B46DEB8}" type="slidenum">
              <a:rPr lang="en-US" altLang="en-US"/>
              <a:pPr/>
              <a:t>‹#›</a:t>
            </a:fld>
            <a:endParaRPr lang="en-US" altLang="en-US"/>
          </a:p>
        </p:txBody>
      </p:sp>
    </p:spTree>
    <p:extLst>
      <p:ext uri="{BB962C8B-B14F-4D97-AF65-F5344CB8AC3E}">
        <p14:creationId xmlns:p14="http://schemas.microsoft.com/office/powerpoint/2010/main" val="406058183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EBE5339B-726A-CF41-B4A0-6109F9D8F0EB}" type="datetimeFigureOut">
              <a:rPr lang="en-US" altLang="en-US"/>
              <a:pPr/>
              <a:t>2/7/24</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5ED28FB-5F5E-B441-A1E3-774C424C6E37}" type="slidenum">
              <a:rPr lang="en-US" altLang="en-US"/>
              <a:pPr/>
              <a:t>‹#›</a:t>
            </a:fld>
            <a:endParaRPr lang="en-US" altLang="en-US"/>
          </a:p>
        </p:txBody>
      </p:sp>
    </p:spTree>
    <p:extLst>
      <p:ext uri="{BB962C8B-B14F-4D97-AF65-F5344CB8AC3E}">
        <p14:creationId xmlns:p14="http://schemas.microsoft.com/office/powerpoint/2010/main" val="279381748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839200" cy="4038600"/>
          </a:xfrm>
          <a:prstGeom prst="rect">
            <a:avLst/>
          </a:prstGeo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a:extLst>
              <a:ext uri="{FF2B5EF4-FFF2-40B4-BE49-F238E27FC236}">
                <a16:creationId xmlns:a16="http://schemas.microsoft.com/office/drawing/2014/main" id="{F05F4A72-606B-984B-907B-5BEA9B53E5C0}"/>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Tree>
    <p:extLst>
      <p:ext uri="{BB962C8B-B14F-4D97-AF65-F5344CB8AC3E}">
        <p14:creationId xmlns:p14="http://schemas.microsoft.com/office/powerpoint/2010/main" val="219536448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lumna">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
        <p:nvSpPr>
          <p:cNvPr id="3" name="Title 1">
            <a:extLst>
              <a:ext uri="{FF2B5EF4-FFF2-40B4-BE49-F238E27FC236}">
                <a16:creationId xmlns:a16="http://schemas.microsoft.com/office/drawing/2014/main" id="{FFB43658-48CD-764C-86BF-302575415EF4}"/>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
        <p:nvSpPr>
          <p:cNvPr id="4" name="Content Placeholder 2">
            <a:extLst>
              <a:ext uri="{FF2B5EF4-FFF2-40B4-BE49-F238E27FC236}">
                <a16:creationId xmlns:a16="http://schemas.microsoft.com/office/drawing/2014/main" id="{FF6F2A81-D24A-A44F-8915-B9DC7FC2AE67}"/>
              </a:ext>
            </a:extLst>
          </p:cNvPr>
          <p:cNvSpPr>
            <a:spLocks noGrp="1"/>
          </p:cNvSpPr>
          <p:nvPr>
            <p:ph idx="1"/>
          </p:nvPr>
        </p:nvSpPr>
        <p:spPr>
          <a:xfrm>
            <a:off x="152400"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0D255CA6-4B6D-7842-85B8-A423C0C60A30}"/>
              </a:ext>
            </a:extLst>
          </p:cNvPr>
          <p:cNvSpPr>
            <a:spLocks noGrp="1"/>
          </p:cNvSpPr>
          <p:nvPr>
            <p:ph idx="10"/>
          </p:nvPr>
        </p:nvSpPr>
        <p:spPr>
          <a:xfrm>
            <a:off x="4606103"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978932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63574420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50314065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a:lvl1pPr>
          </a:lstStyle>
          <a:p>
            <a:fld id="{80CC6A0C-5777-6141-8161-40A51E54DA25}" type="datetimeFigureOut">
              <a:rPr lang="en-US" altLang="en-US"/>
              <a:pPr/>
              <a:t>2/7/24</a:t>
            </a:fld>
            <a:endParaRPr lang="en-US" alt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a:lvl1pPr>
          </a:lstStyle>
          <a:p>
            <a:fld id="{BB1B0572-E7E6-434E-BFB5-5CD3555E83A4}"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350033018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01FA5FD1-732F-9047-B0F4-603D0EAC5CB0}" type="datetimeFigureOut">
              <a:rPr lang="en-US" altLang="en-US"/>
              <a:pPr/>
              <a:t>2/7/24</a:t>
            </a:fld>
            <a:endParaRPr lang="en-US" altLang="en-US"/>
          </a:p>
        </p:txBody>
      </p:sp>
      <p:sp>
        <p:nvSpPr>
          <p:cNvPr id="6"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214488695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D56D54B9-89B7-A248-9210-3C9346164D0F}" type="datetimeFigureOut">
              <a:rPr lang="en-US" altLang="en-US"/>
              <a:pPr/>
              <a:t>2/7/24</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B5559CE1-75A0-2043-A1BB-26E32B46DEB8}" type="slidenum">
              <a:rPr lang="en-US" altLang="en-US"/>
              <a:pPr/>
              <a:t>‹#›</a:t>
            </a:fld>
            <a:endParaRPr lang="en-US" altLang="en-US"/>
          </a:p>
        </p:txBody>
      </p:sp>
    </p:spTree>
    <p:extLst>
      <p:ext uri="{BB962C8B-B14F-4D97-AF65-F5344CB8AC3E}">
        <p14:creationId xmlns:p14="http://schemas.microsoft.com/office/powerpoint/2010/main" val="334473740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EBE5339B-726A-CF41-B4A0-6109F9D8F0EB}" type="datetimeFigureOut">
              <a:rPr lang="en-US" altLang="en-US"/>
              <a:pPr/>
              <a:t>2/7/24</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5ED28FB-5F5E-B441-A1E3-774C424C6E37}" type="slidenum">
              <a:rPr lang="en-US" altLang="en-US"/>
              <a:pPr/>
              <a:t>‹#›</a:t>
            </a:fld>
            <a:endParaRPr lang="en-US" altLang="en-US"/>
          </a:p>
        </p:txBody>
      </p:sp>
    </p:spTree>
    <p:extLst>
      <p:ext uri="{BB962C8B-B14F-4D97-AF65-F5344CB8AC3E}">
        <p14:creationId xmlns:p14="http://schemas.microsoft.com/office/powerpoint/2010/main" val="80674769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457200" y="1200150"/>
            <a:ext cx="8229600" cy="3394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7BBC359C-8B98-904F-955B-7B675E601B13}" type="datetimeFigureOut">
              <a:rPr lang="en-US" altLang="en-US"/>
              <a:pPr/>
              <a:t>2/7/24</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9A8E8E7-A6E1-1A4E-BFDF-C30BFEC4FA62}" type="slidenum">
              <a:rPr lang="en-US" altLang="en-US"/>
              <a:pPr/>
              <a:t>‹#›</a:t>
            </a:fld>
            <a:endParaRPr lang="en-US" altLang="en-US"/>
          </a:p>
        </p:txBody>
      </p:sp>
    </p:spTree>
    <p:extLst>
      <p:ext uri="{BB962C8B-B14F-4D97-AF65-F5344CB8AC3E}">
        <p14:creationId xmlns:p14="http://schemas.microsoft.com/office/powerpoint/2010/main" val="358731228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839200" cy="4038600"/>
          </a:xfrm>
          <a:prstGeom prst="rect">
            <a:avLst/>
          </a:prstGeo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a:extLst>
              <a:ext uri="{FF2B5EF4-FFF2-40B4-BE49-F238E27FC236}">
                <a16:creationId xmlns:a16="http://schemas.microsoft.com/office/drawing/2014/main" id="{F05F4A72-606B-984B-907B-5BEA9B53E5C0}"/>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Tree>
    <p:extLst>
      <p:ext uri="{BB962C8B-B14F-4D97-AF65-F5344CB8AC3E}">
        <p14:creationId xmlns:p14="http://schemas.microsoft.com/office/powerpoint/2010/main" val="272056004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wo Columna">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
        <p:nvSpPr>
          <p:cNvPr id="3" name="Title 1">
            <a:extLst>
              <a:ext uri="{FF2B5EF4-FFF2-40B4-BE49-F238E27FC236}">
                <a16:creationId xmlns:a16="http://schemas.microsoft.com/office/drawing/2014/main" id="{FFB43658-48CD-764C-86BF-302575415EF4}"/>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
        <p:nvSpPr>
          <p:cNvPr id="4" name="Content Placeholder 2">
            <a:extLst>
              <a:ext uri="{FF2B5EF4-FFF2-40B4-BE49-F238E27FC236}">
                <a16:creationId xmlns:a16="http://schemas.microsoft.com/office/drawing/2014/main" id="{FF6F2A81-D24A-A44F-8915-B9DC7FC2AE67}"/>
              </a:ext>
            </a:extLst>
          </p:cNvPr>
          <p:cNvSpPr>
            <a:spLocks noGrp="1"/>
          </p:cNvSpPr>
          <p:nvPr>
            <p:ph idx="1"/>
          </p:nvPr>
        </p:nvSpPr>
        <p:spPr>
          <a:xfrm>
            <a:off x="152400"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0D255CA6-4B6D-7842-85B8-A423C0C60A30}"/>
              </a:ext>
            </a:extLst>
          </p:cNvPr>
          <p:cNvSpPr>
            <a:spLocks noGrp="1"/>
          </p:cNvSpPr>
          <p:nvPr>
            <p:ph idx="10"/>
          </p:nvPr>
        </p:nvSpPr>
        <p:spPr>
          <a:xfrm>
            <a:off x="4606103"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4288274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84533751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a:lvl1pPr>
          </a:lstStyle>
          <a:p>
            <a:fld id="{80CC6A0C-5777-6141-8161-40A51E54DA25}" type="datetimeFigureOut">
              <a:rPr lang="en-US" altLang="en-US"/>
              <a:pPr/>
              <a:t>2/8/24</a:t>
            </a:fld>
            <a:endParaRPr lang="en-US" alt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a:lvl1pPr>
          </a:lstStyle>
          <a:p>
            <a:fld id="{BB1B0572-E7E6-434E-BFB5-5CD3555E83A4}"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39718917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a:lvl1pPr>
          </a:lstStyle>
          <a:p>
            <a:fld id="{80CC6A0C-5777-6141-8161-40A51E54DA25}" type="datetimeFigureOut">
              <a:rPr lang="en-US" altLang="en-US"/>
              <a:pPr/>
              <a:t>2/7/24</a:t>
            </a:fld>
            <a:endParaRPr lang="en-US" alt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a:lvl1pPr>
          </a:lstStyle>
          <a:p>
            <a:fld id="{BB1B0572-E7E6-434E-BFB5-5CD3555E83A4}"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87825194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01FA5FD1-732F-9047-B0F4-603D0EAC5CB0}" type="datetimeFigureOut">
              <a:rPr lang="en-US" altLang="en-US"/>
              <a:pPr/>
              <a:t>2/8/24</a:t>
            </a:fld>
            <a:endParaRPr lang="en-US" altLang="en-US"/>
          </a:p>
        </p:txBody>
      </p:sp>
      <p:sp>
        <p:nvSpPr>
          <p:cNvPr id="6"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330654637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D56D54B9-89B7-A248-9210-3C9346164D0F}" type="datetimeFigureOut">
              <a:rPr lang="en-US" altLang="en-US"/>
              <a:pPr/>
              <a:t>2/8/24</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B5559CE1-75A0-2043-A1BB-26E32B46DEB8}" type="slidenum">
              <a:rPr lang="en-US" altLang="en-US"/>
              <a:pPr/>
              <a:t>‹#›</a:t>
            </a:fld>
            <a:endParaRPr lang="en-US" altLang="en-US"/>
          </a:p>
        </p:txBody>
      </p:sp>
    </p:spTree>
    <p:extLst>
      <p:ext uri="{BB962C8B-B14F-4D97-AF65-F5344CB8AC3E}">
        <p14:creationId xmlns:p14="http://schemas.microsoft.com/office/powerpoint/2010/main" val="216010516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EBE5339B-726A-CF41-B4A0-6109F9D8F0EB}" type="datetimeFigureOut">
              <a:rPr lang="en-US" altLang="en-US"/>
              <a:pPr/>
              <a:t>2/8/24</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5ED28FB-5F5E-B441-A1E3-774C424C6E37}" type="slidenum">
              <a:rPr lang="en-US" altLang="en-US"/>
              <a:pPr/>
              <a:t>‹#›</a:t>
            </a:fld>
            <a:endParaRPr lang="en-US" altLang="en-US"/>
          </a:p>
        </p:txBody>
      </p:sp>
    </p:spTree>
    <p:extLst>
      <p:ext uri="{BB962C8B-B14F-4D97-AF65-F5344CB8AC3E}">
        <p14:creationId xmlns:p14="http://schemas.microsoft.com/office/powerpoint/2010/main" val="208155037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9" y="0"/>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050849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768351" y="820342"/>
            <a:ext cx="7707313" cy="3677840"/>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17057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336F2EBE-FF5F-4F9D-A3C2-A59A92D7809D}"/>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a:pPr>
                <a:defRPr/>
              </a:pPr>
              <a:t>‹#›</a:t>
            </a:fld>
            <a:endParaRPr lang="en-US" altLang="en-US"/>
          </a:p>
        </p:txBody>
      </p:sp>
    </p:spTree>
    <p:extLst>
      <p:ext uri="{BB962C8B-B14F-4D97-AF65-F5344CB8AC3E}">
        <p14:creationId xmlns:p14="http://schemas.microsoft.com/office/powerpoint/2010/main" val="372315797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4389"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A6D4A7F0-1138-4608-80AA-D0A6F5D41187}"/>
              </a:ext>
            </a:extLst>
          </p:cNvPr>
          <p:cNvSpPr>
            <a:spLocks noGrp="1" noChangeArrowheads="1"/>
          </p:cNvSpPr>
          <p:nvPr>
            <p:ph type="sldNum" sz="quarter" idx="10"/>
          </p:nvPr>
        </p:nvSpPr>
        <p:spPr>
          <a:ln/>
        </p:spPr>
        <p:txBody>
          <a:bodyPr/>
          <a:lstStyle>
            <a:lvl1pPr>
              <a:defRPr/>
            </a:lvl1pPr>
          </a:lstStyle>
          <a:p>
            <a:pPr>
              <a:defRPr/>
            </a:pPr>
            <a:fld id="{00852D5F-D37B-4E9D-98AD-511A1ABBD6A9}" type="slidenum">
              <a:rPr lang="en-US" altLang="en-US"/>
              <a:pPr>
                <a:defRPr/>
              </a:pPr>
              <a:t>‹#›</a:t>
            </a:fld>
            <a:endParaRPr lang="en-US" altLang="en-US"/>
          </a:p>
        </p:txBody>
      </p:sp>
    </p:spTree>
    <p:extLst>
      <p:ext uri="{BB962C8B-B14F-4D97-AF65-F5344CB8AC3E}">
        <p14:creationId xmlns:p14="http://schemas.microsoft.com/office/powerpoint/2010/main" val="45676668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6DFCFB3-6710-4DD2-8404-7E55A930F352}"/>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a:pPr>
                <a:defRPr/>
              </a:pPr>
              <a:t>‹#›</a:t>
            </a:fld>
            <a:endParaRPr lang="en-US" altLang="en-US"/>
          </a:p>
        </p:txBody>
      </p:sp>
    </p:spTree>
    <p:extLst>
      <p:ext uri="{BB962C8B-B14F-4D97-AF65-F5344CB8AC3E}">
        <p14:creationId xmlns:p14="http://schemas.microsoft.com/office/powerpoint/2010/main" val="263074777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114279668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BE8099E-18A5-481A-9697-216087BE0676}"/>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a:pPr>
                <a:defRPr/>
              </a:pPr>
              <a:t>‹#›</a:t>
            </a:fld>
            <a:endParaRPr lang="en-US" altLang="en-US"/>
          </a:p>
        </p:txBody>
      </p:sp>
    </p:spTree>
    <p:extLst>
      <p:ext uri="{BB962C8B-B14F-4D97-AF65-F5344CB8AC3E}">
        <p14:creationId xmlns:p14="http://schemas.microsoft.com/office/powerpoint/2010/main" val="37745033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01FA5FD1-732F-9047-B0F4-603D0EAC5CB0}" type="datetimeFigureOut">
              <a:rPr lang="en-US" altLang="en-US"/>
              <a:pPr/>
              <a:t>2/7/24</a:t>
            </a:fld>
            <a:endParaRPr lang="en-US" altLang="en-US"/>
          </a:p>
        </p:txBody>
      </p:sp>
      <p:sp>
        <p:nvSpPr>
          <p:cNvPr id="6"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1108703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7E2C57D-1205-411A-BA90-DF60A810F6DB}"/>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a:pPr>
                <a:defRPr/>
              </a:pPr>
              <a:t>‹#›</a:t>
            </a:fld>
            <a:endParaRPr lang="en-US" altLang="en-US"/>
          </a:p>
        </p:txBody>
      </p:sp>
    </p:spTree>
    <p:extLst>
      <p:ext uri="{BB962C8B-B14F-4D97-AF65-F5344CB8AC3E}">
        <p14:creationId xmlns:p14="http://schemas.microsoft.com/office/powerpoint/2010/main" val="419968628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9EB6957-06EE-46F8-A450-3DB417A1F8A6}"/>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a:pPr>
                <a:defRPr/>
              </a:pPr>
              <a:t>‹#›</a:t>
            </a:fld>
            <a:endParaRPr lang="en-US" altLang="en-US"/>
          </a:p>
        </p:txBody>
      </p:sp>
    </p:spTree>
    <p:extLst>
      <p:ext uri="{BB962C8B-B14F-4D97-AF65-F5344CB8AC3E}">
        <p14:creationId xmlns:p14="http://schemas.microsoft.com/office/powerpoint/2010/main" val="318278409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85C950AD-734E-45C7-8042-5795FFAD6750}"/>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a:pPr>
                <a:defRPr/>
              </a:pPr>
              <a:t>‹#›</a:t>
            </a:fld>
            <a:endParaRPr lang="en-US" altLang="en-US"/>
          </a:p>
        </p:txBody>
      </p:sp>
    </p:spTree>
    <p:extLst>
      <p:ext uri="{BB962C8B-B14F-4D97-AF65-F5344CB8AC3E}">
        <p14:creationId xmlns:p14="http://schemas.microsoft.com/office/powerpoint/2010/main" val="65876526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7A7A2CD-B5B0-4CF6-8038-339B0E99E366}"/>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a:pPr>
                <a:defRPr/>
              </a:pPr>
              <a:t>‹#›</a:t>
            </a:fld>
            <a:endParaRPr lang="en-US" altLang="en-US"/>
          </a:p>
        </p:txBody>
      </p:sp>
    </p:spTree>
    <p:extLst>
      <p:ext uri="{BB962C8B-B14F-4D97-AF65-F5344CB8AC3E}">
        <p14:creationId xmlns:p14="http://schemas.microsoft.com/office/powerpoint/2010/main" val="42545445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74971682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9" y="1"/>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8626266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768351" y="820342"/>
            <a:ext cx="7707313" cy="3677840"/>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55733495"/>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336F2EBE-FF5F-4F9D-A3C2-A59A92D7809D}"/>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a:pPr>
                <a:defRPr/>
              </a:pPr>
              <a:t>‹#›</a:t>
            </a:fld>
            <a:endParaRPr lang="en-US" altLang="en-US"/>
          </a:p>
        </p:txBody>
      </p:sp>
    </p:spTree>
    <p:extLst>
      <p:ext uri="{BB962C8B-B14F-4D97-AF65-F5344CB8AC3E}">
        <p14:creationId xmlns:p14="http://schemas.microsoft.com/office/powerpoint/2010/main" val="3707397226"/>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4388"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6"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A6D4A7F0-1138-4608-80AA-D0A6F5D41187}"/>
              </a:ext>
            </a:extLst>
          </p:cNvPr>
          <p:cNvSpPr>
            <a:spLocks noGrp="1" noChangeArrowheads="1"/>
          </p:cNvSpPr>
          <p:nvPr>
            <p:ph type="sldNum" sz="quarter" idx="10"/>
          </p:nvPr>
        </p:nvSpPr>
        <p:spPr>
          <a:ln/>
        </p:spPr>
        <p:txBody>
          <a:bodyPr/>
          <a:lstStyle>
            <a:lvl1pPr>
              <a:defRPr/>
            </a:lvl1pPr>
          </a:lstStyle>
          <a:p>
            <a:pPr>
              <a:defRPr/>
            </a:pPr>
            <a:fld id="{00852D5F-D37B-4E9D-98AD-511A1ABBD6A9}" type="slidenum">
              <a:rPr lang="en-US" altLang="en-US"/>
              <a:pPr>
                <a:defRPr/>
              </a:pPr>
              <a:t>‹#›</a:t>
            </a:fld>
            <a:endParaRPr lang="en-US" altLang="en-US"/>
          </a:p>
        </p:txBody>
      </p:sp>
    </p:spTree>
    <p:extLst>
      <p:ext uri="{BB962C8B-B14F-4D97-AF65-F5344CB8AC3E}">
        <p14:creationId xmlns:p14="http://schemas.microsoft.com/office/powerpoint/2010/main" val="2139435206"/>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6DFCFB3-6710-4DD2-8404-7E55A930F352}"/>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a:pPr>
                <a:defRPr/>
              </a:pPr>
              <a:t>‹#›</a:t>
            </a:fld>
            <a:endParaRPr lang="en-US" altLang="en-US"/>
          </a:p>
        </p:txBody>
      </p:sp>
    </p:spTree>
    <p:extLst>
      <p:ext uri="{BB962C8B-B14F-4D97-AF65-F5344CB8AC3E}">
        <p14:creationId xmlns:p14="http://schemas.microsoft.com/office/powerpoint/2010/main" val="17136742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D56D54B9-89B7-A248-9210-3C9346164D0F}" type="datetimeFigureOut">
              <a:rPr lang="en-US" altLang="en-US"/>
              <a:pPr/>
              <a:t>2/7/24</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B5559CE1-75A0-2043-A1BB-26E32B46DEB8}" type="slidenum">
              <a:rPr lang="en-US" altLang="en-US"/>
              <a:pPr/>
              <a:t>‹#›</a:t>
            </a:fld>
            <a:endParaRPr lang="en-US" altLang="en-US"/>
          </a:p>
        </p:txBody>
      </p:sp>
    </p:spTree>
    <p:extLst>
      <p:ext uri="{BB962C8B-B14F-4D97-AF65-F5344CB8AC3E}">
        <p14:creationId xmlns:p14="http://schemas.microsoft.com/office/powerpoint/2010/main" val="165622041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1070877400"/>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BE8099E-18A5-481A-9697-216087BE0676}"/>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a:pPr>
                <a:defRPr/>
              </a:pPr>
              <a:t>‹#›</a:t>
            </a:fld>
            <a:endParaRPr lang="en-US" altLang="en-US"/>
          </a:p>
        </p:txBody>
      </p:sp>
    </p:spTree>
    <p:extLst>
      <p:ext uri="{BB962C8B-B14F-4D97-AF65-F5344CB8AC3E}">
        <p14:creationId xmlns:p14="http://schemas.microsoft.com/office/powerpoint/2010/main" val="803553397"/>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9"/>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7E2C57D-1205-411A-BA90-DF60A810F6DB}"/>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a:pPr>
                <a:defRPr/>
              </a:pPr>
              <a:t>‹#›</a:t>
            </a:fld>
            <a:endParaRPr lang="en-US" altLang="en-US"/>
          </a:p>
        </p:txBody>
      </p:sp>
    </p:spTree>
    <p:extLst>
      <p:ext uri="{BB962C8B-B14F-4D97-AF65-F5344CB8AC3E}">
        <p14:creationId xmlns:p14="http://schemas.microsoft.com/office/powerpoint/2010/main" val="373795237"/>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9EB6957-06EE-46F8-A450-3DB417A1F8A6}"/>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a:pPr>
                <a:defRPr/>
              </a:pPr>
              <a:t>‹#›</a:t>
            </a:fld>
            <a:endParaRPr lang="en-US" altLang="en-US"/>
          </a:p>
        </p:txBody>
      </p:sp>
    </p:spTree>
    <p:extLst>
      <p:ext uri="{BB962C8B-B14F-4D97-AF65-F5344CB8AC3E}">
        <p14:creationId xmlns:p14="http://schemas.microsoft.com/office/powerpoint/2010/main" val="143840375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85C950AD-734E-45C7-8042-5795FFAD6750}"/>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a:pPr>
                <a:defRPr/>
              </a:pPr>
              <a:t>‹#›</a:t>
            </a:fld>
            <a:endParaRPr lang="en-US" altLang="en-US"/>
          </a:p>
        </p:txBody>
      </p:sp>
    </p:spTree>
    <p:extLst>
      <p:ext uri="{BB962C8B-B14F-4D97-AF65-F5344CB8AC3E}">
        <p14:creationId xmlns:p14="http://schemas.microsoft.com/office/powerpoint/2010/main" val="3778916428"/>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7A7A2CD-B5B0-4CF6-8038-339B0E99E366}"/>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a:pPr>
                <a:defRPr/>
              </a:pPr>
              <a:t>‹#›</a:t>
            </a:fld>
            <a:endParaRPr lang="en-US" altLang="en-US"/>
          </a:p>
        </p:txBody>
      </p:sp>
    </p:spTree>
    <p:extLst>
      <p:ext uri="{BB962C8B-B14F-4D97-AF65-F5344CB8AC3E}">
        <p14:creationId xmlns:p14="http://schemas.microsoft.com/office/powerpoint/2010/main" val="2037466846"/>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38198829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EBE5339B-726A-CF41-B4A0-6109F9D8F0EB}" type="datetimeFigureOut">
              <a:rPr lang="en-US" altLang="en-US"/>
              <a:pPr/>
              <a:t>2/7/24</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5ED28FB-5F5E-B441-A1E3-774C424C6E37}" type="slidenum">
              <a:rPr lang="en-US" altLang="en-US"/>
              <a:pPr/>
              <a:t>‹#›</a:t>
            </a:fld>
            <a:endParaRPr lang="en-US" altLang="en-US"/>
          </a:p>
        </p:txBody>
      </p:sp>
    </p:spTree>
    <p:extLst>
      <p:ext uri="{BB962C8B-B14F-4D97-AF65-F5344CB8AC3E}">
        <p14:creationId xmlns:p14="http://schemas.microsoft.com/office/powerpoint/2010/main" val="4133984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457200" y="1200150"/>
            <a:ext cx="8229600" cy="3394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7BBC359C-8B98-904F-955B-7B675E601B13}" type="datetimeFigureOut">
              <a:rPr lang="en-US" altLang="en-US"/>
              <a:pPr/>
              <a:t>2/7/24</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9A8E8E7-A6E1-1A4E-BFDF-C30BFEC4FA62}" type="slidenum">
              <a:rPr lang="en-US" altLang="en-US"/>
              <a:pPr/>
              <a:t>‹#›</a:t>
            </a:fld>
            <a:endParaRPr lang="en-US" altLang="en-US"/>
          </a:p>
        </p:txBody>
      </p:sp>
    </p:spTree>
    <p:extLst>
      <p:ext uri="{BB962C8B-B14F-4D97-AF65-F5344CB8AC3E}">
        <p14:creationId xmlns:p14="http://schemas.microsoft.com/office/powerpoint/2010/main" val="20332572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9" y="0"/>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169663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6.xml"/><Relationship Id="rId13" Type="http://schemas.openxmlformats.org/officeDocument/2006/relationships/theme" Target="../theme/theme2.xml"/><Relationship Id="rId3" Type="http://schemas.openxmlformats.org/officeDocument/2006/relationships/slideLayout" Target="../slideLayouts/slideLayout11.xml"/><Relationship Id="rId7" Type="http://schemas.openxmlformats.org/officeDocument/2006/relationships/slideLayout" Target="../slideLayouts/slideLayout15.xml"/><Relationship Id="rId12" Type="http://schemas.openxmlformats.org/officeDocument/2006/relationships/slideLayout" Target="../slideLayouts/slideLayout20.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11" Type="http://schemas.openxmlformats.org/officeDocument/2006/relationships/slideLayout" Target="../slideLayouts/slideLayout19.xml"/><Relationship Id="rId5" Type="http://schemas.openxmlformats.org/officeDocument/2006/relationships/slideLayout" Target="../slideLayouts/slideLayout13.xml"/><Relationship Id="rId10" Type="http://schemas.openxmlformats.org/officeDocument/2006/relationships/slideLayout" Target="../slideLayouts/slideLayout18.xml"/><Relationship Id="rId4" Type="http://schemas.openxmlformats.org/officeDocument/2006/relationships/slideLayout" Target="../slideLayouts/slideLayout12.xml"/><Relationship Id="rId9" Type="http://schemas.openxmlformats.org/officeDocument/2006/relationships/slideLayout" Target="../slideLayouts/slideLayout17.xml"/><Relationship Id="rId14" Type="http://schemas.openxmlformats.org/officeDocument/2006/relationships/image" Target="../media/image2.jpeg"/></Relationships>
</file>

<file path=ppt/slideMasters/_rels/slideMaster3.xml.rels><?xml version="1.0" encoding="UTF-8" standalone="yes"?>
<Relationships xmlns="http://schemas.openxmlformats.org/package/2006/relationships"><Relationship Id="rId8" Type="http://schemas.openxmlformats.org/officeDocument/2006/relationships/theme" Target="../theme/theme3.xml"/><Relationship Id="rId3" Type="http://schemas.openxmlformats.org/officeDocument/2006/relationships/slideLayout" Target="../slideLayouts/slideLayout23.xml"/><Relationship Id="rId7" Type="http://schemas.openxmlformats.org/officeDocument/2006/relationships/slideLayout" Target="../slideLayouts/slideLayout27.xml"/><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slideLayout" Target="../slideLayouts/slideLayout26.xml"/><Relationship Id="rId5" Type="http://schemas.openxmlformats.org/officeDocument/2006/relationships/slideLayout" Target="../slideLayouts/slideLayout25.xml"/><Relationship Id="rId4" Type="http://schemas.openxmlformats.org/officeDocument/2006/relationships/slideLayout" Target="../slideLayouts/slideLayout24.xml"/><Relationship Id="rId9" Type="http://schemas.openxmlformats.org/officeDocument/2006/relationships/image" Target="../media/image1.emf"/></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5.xml"/><Relationship Id="rId3" Type="http://schemas.openxmlformats.org/officeDocument/2006/relationships/slideLayout" Target="../slideLayouts/slideLayout30.xml"/><Relationship Id="rId7" Type="http://schemas.openxmlformats.org/officeDocument/2006/relationships/slideLayout" Target="../slideLayouts/slideLayout34.xml"/><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slideLayout" Target="../slideLayouts/slideLayout33.xml"/><Relationship Id="rId5" Type="http://schemas.openxmlformats.org/officeDocument/2006/relationships/slideLayout" Target="../slideLayouts/slideLayout32.xml"/><Relationship Id="rId10" Type="http://schemas.openxmlformats.org/officeDocument/2006/relationships/image" Target="../media/image1.emf"/><Relationship Id="rId4" Type="http://schemas.openxmlformats.org/officeDocument/2006/relationships/slideLayout" Target="../slideLayouts/slideLayout31.xml"/><Relationship Id="rId9"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theme" Target="../theme/theme5.xml"/><Relationship Id="rId3" Type="http://schemas.openxmlformats.org/officeDocument/2006/relationships/slideLayout" Target="../slideLayouts/slideLayout38.xml"/><Relationship Id="rId7" Type="http://schemas.openxmlformats.org/officeDocument/2006/relationships/slideLayout" Target="../slideLayouts/slideLayout42.xml"/><Relationship Id="rId2" Type="http://schemas.openxmlformats.org/officeDocument/2006/relationships/slideLayout" Target="../slideLayouts/slideLayout37.xml"/><Relationship Id="rId1" Type="http://schemas.openxmlformats.org/officeDocument/2006/relationships/slideLayout" Target="../slideLayouts/slideLayout36.xml"/><Relationship Id="rId6" Type="http://schemas.openxmlformats.org/officeDocument/2006/relationships/slideLayout" Target="../slideLayouts/slideLayout41.xml"/><Relationship Id="rId5" Type="http://schemas.openxmlformats.org/officeDocument/2006/relationships/slideLayout" Target="../slideLayouts/slideLayout40.xml"/><Relationship Id="rId4" Type="http://schemas.openxmlformats.org/officeDocument/2006/relationships/slideLayout" Target="../slideLayouts/slideLayout39.xml"/><Relationship Id="rId9" Type="http://schemas.openxmlformats.org/officeDocument/2006/relationships/image" Target="../media/image1.emf"/></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50.xml"/><Relationship Id="rId13" Type="http://schemas.openxmlformats.org/officeDocument/2006/relationships/theme" Target="../theme/theme6.xml"/><Relationship Id="rId3" Type="http://schemas.openxmlformats.org/officeDocument/2006/relationships/slideLayout" Target="../slideLayouts/slideLayout45.xml"/><Relationship Id="rId7" Type="http://schemas.openxmlformats.org/officeDocument/2006/relationships/slideLayout" Target="../slideLayouts/slideLayout49.xml"/><Relationship Id="rId12" Type="http://schemas.openxmlformats.org/officeDocument/2006/relationships/slideLayout" Target="../slideLayouts/slideLayout54.xml"/><Relationship Id="rId2" Type="http://schemas.openxmlformats.org/officeDocument/2006/relationships/slideLayout" Target="../slideLayouts/slideLayout44.xml"/><Relationship Id="rId1" Type="http://schemas.openxmlformats.org/officeDocument/2006/relationships/slideLayout" Target="../slideLayouts/slideLayout43.xml"/><Relationship Id="rId6" Type="http://schemas.openxmlformats.org/officeDocument/2006/relationships/slideLayout" Target="../slideLayouts/slideLayout48.xml"/><Relationship Id="rId11" Type="http://schemas.openxmlformats.org/officeDocument/2006/relationships/slideLayout" Target="../slideLayouts/slideLayout53.xml"/><Relationship Id="rId5" Type="http://schemas.openxmlformats.org/officeDocument/2006/relationships/slideLayout" Target="../slideLayouts/slideLayout47.xml"/><Relationship Id="rId10" Type="http://schemas.openxmlformats.org/officeDocument/2006/relationships/slideLayout" Target="../slideLayouts/slideLayout52.xml"/><Relationship Id="rId4" Type="http://schemas.openxmlformats.org/officeDocument/2006/relationships/slideLayout" Target="../slideLayouts/slideLayout46.xml"/><Relationship Id="rId9" Type="http://schemas.openxmlformats.org/officeDocument/2006/relationships/slideLayout" Target="../slideLayouts/slideLayout51.xml"/><Relationship Id="rId14" Type="http://schemas.openxmlformats.org/officeDocument/2006/relationships/image" Target="../media/image2.jpeg"/></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62.xml"/><Relationship Id="rId13" Type="http://schemas.openxmlformats.org/officeDocument/2006/relationships/theme" Target="../theme/theme7.xml"/><Relationship Id="rId3" Type="http://schemas.openxmlformats.org/officeDocument/2006/relationships/slideLayout" Target="../slideLayouts/slideLayout57.xml"/><Relationship Id="rId7" Type="http://schemas.openxmlformats.org/officeDocument/2006/relationships/slideLayout" Target="../slideLayouts/slideLayout61.xml"/><Relationship Id="rId12" Type="http://schemas.openxmlformats.org/officeDocument/2006/relationships/slideLayout" Target="../slideLayouts/slideLayout66.xml"/><Relationship Id="rId2" Type="http://schemas.openxmlformats.org/officeDocument/2006/relationships/slideLayout" Target="../slideLayouts/slideLayout56.xml"/><Relationship Id="rId1" Type="http://schemas.openxmlformats.org/officeDocument/2006/relationships/slideLayout" Target="../slideLayouts/slideLayout55.xml"/><Relationship Id="rId6" Type="http://schemas.openxmlformats.org/officeDocument/2006/relationships/slideLayout" Target="../slideLayouts/slideLayout60.xml"/><Relationship Id="rId11" Type="http://schemas.openxmlformats.org/officeDocument/2006/relationships/slideLayout" Target="../slideLayouts/slideLayout65.xml"/><Relationship Id="rId5" Type="http://schemas.openxmlformats.org/officeDocument/2006/relationships/slideLayout" Target="../slideLayouts/slideLayout59.xml"/><Relationship Id="rId10" Type="http://schemas.openxmlformats.org/officeDocument/2006/relationships/slideLayout" Target="../slideLayouts/slideLayout64.xml"/><Relationship Id="rId4" Type="http://schemas.openxmlformats.org/officeDocument/2006/relationships/slideLayout" Target="../slideLayouts/slideLayout58.xml"/><Relationship Id="rId9" Type="http://schemas.openxmlformats.org/officeDocument/2006/relationships/slideLayout" Target="../slideLayouts/slideLayout63.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9" name="TextBox 11"/>
          <p:cNvSpPr txBox="1">
            <a:spLocks noChangeArrowheads="1"/>
          </p:cNvSpPr>
          <p:nvPr userDrawn="1"/>
        </p:nvSpPr>
        <p:spPr bwMode="auto">
          <a:xfrm>
            <a:off x="255588" y="4695825"/>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1050" b="1">
                <a:solidFill>
                  <a:schemeClr val="bg1"/>
                </a:solidFill>
              </a:rPr>
              <a:pPr marL="0" marR="0" indent="0" algn="l" defTabSz="457200" rtl="0" eaLnBrk="1" fontAlgn="base" latinLnBrk="0" hangingPunct="1">
                <a:lnSpc>
                  <a:spcPct val="100000"/>
                </a:lnSpc>
                <a:spcBef>
                  <a:spcPct val="0"/>
                </a:spcBef>
                <a:spcAft>
                  <a:spcPct val="0"/>
                </a:spcAft>
                <a:buClrTx/>
                <a:buSzTx/>
                <a:buFontTx/>
                <a:buNone/>
                <a:tabLst/>
                <a:defRPr/>
              </a:pPr>
              <a:t>‹#›</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Introduction to Databases (S24): </a:t>
            </a:r>
            <a:r>
              <a:rPr lang="en-US" altLang="en-US" sz="1050" i="1" dirty="0">
                <a:solidFill>
                  <a:schemeClr val="bg1"/>
                </a:solidFill>
              </a:rPr>
              <a:t>Lecture 4: ER, Relational, SQL (III)</a:t>
            </a:r>
            <a:br>
              <a:rPr lang="en-US" altLang="en-US" sz="1050" i="1" baseline="0" dirty="0">
                <a:solidFill>
                  <a:schemeClr val="bg1"/>
                </a:solidFill>
              </a:rPr>
            </a:br>
            <a:r>
              <a:rPr lang="de-DE" altLang="en-US" sz="900" i="1" dirty="0">
                <a:solidFill>
                  <a:schemeClr val="bg1"/>
                </a:solidFill>
              </a:rPr>
              <a:t>© Donald F. Ferguson, 2024</a:t>
            </a:r>
            <a:endParaRPr lang="en-US" altLang="en-US" sz="900" i="1" dirty="0">
              <a:solidFill>
                <a:schemeClr val="bg1"/>
              </a:solidFill>
            </a:endParaRPr>
          </a:p>
        </p:txBody>
      </p:sp>
      <p:pic>
        <p:nvPicPr>
          <p:cNvPr id="12" name="Picture 10"/>
          <p:cNvPicPr>
            <a:picLocks noChangeAspect="1"/>
          </p:cNvPicPr>
          <p:nvPr userDrawn="1"/>
        </p:nvPicPr>
        <p:blipFill>
          <a:blip r:embed="rId10">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Tree>
  </p:cSld>
  <p:clrMap bg1="lt1" tx1="dk1" bg2="lt2" tx2="dk2" accent1="accent1" accent2="accent2" accent3="accent3" accent4="accent4" accent5="accent5" accent6="accent6" hlink="hlink" folHlink="folHlink"/>
  <p:sldLayoutIdLst>
    <p:sldLayoutId id="2147493469" r:id="rId1"/>
    <p:sldLayoutId id="2147493474" r:id="rId2"/>
    <p:sldLayoutId id="2147493586" r:id="rId3"/>
    <p:sldLayoutId id="2147493478" r:id="rId4"/>
    <p:sldLayoutId id="2147493475" r:id="rId5"/>
    <p:sldLayoutId id="2147493476" r:id="rId6"/>
    <p:sldLayoutId id="2147493477" r:id="rId7"/>
    <p:sldLayoutId id="2147493680" r:id="rId8"/>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6112478-D9B7-4D0D-ADE5-62D5EFAAFBBF}"/>
              </a:ext>
            </a:extLst>
          </p:cNvPr>
          <p:cNvSpPr>
            <a:spLocks noGrp="1" noChangeArrowheads="1"/>
          </p:cNvSpPr>
          <p:nvPr>
            <p:ph type="body" idx="1"/>
          </p:nvPr>
        </p:nvSpPr>
        <p:spPr bwMode="auto">
          <a:xfrm>
            <a:off x="768351" y="820342"/>
            <a:ext cx="7707313"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rgbClr val="002060"/>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userDrawn="1"/>
        </p:nvSpPr>
        <p:spPr bwMode="auto">
          <a:xfrm>
            <a:off x="4512846" y="4960144"/>
            <a:ext cx="381835"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3.</a:t>
            </a:r>
            <a:fld id="{669DE52E-05EC-4487-BE79-3F9A6A9F8797}"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362D880-06BD-4D02-876C-3226AC8E6F10}"/>
              </a:ext>
            </a:extLst>
          </p:cNvPr>
          <p:cNvSpPr>
            <a:spLocks/>
          </p:cNvSpPr>
          <p:nvPr/>
        </p:nvSpPr>
        <p:spPr bwMode="auto">
          <a:xfrm>
            <a:off x="8916988" y="4083844"/>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0" name="Picture 8" descr="Cover-6Ed"/>
          <p:cNvPicPr>
            <a:picLocks noChangeAspect="1" noChangeArrowheads="1"/>
          </p:cNvPicPr>
          <p:nvPr userDrawn="1"/>
        </p:nvPicPr>
        <p:blipFill>
          <a:blip r:embed="rId14"/>
          <a:stretch>
            <a:fillRect/>
          </a:stretch>
        </p:blipFill>
        <p:spPr bwMode="auto">
          <a:xfrm>
            <a:off x="5546" y="1"/>
            <a:ext cx="742012" cy="71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60915283"/>
      </p:ext>
    </p:extLst>
  </p:cSld>
  <p:clrMap bg1="lt1" tx1="dk1" bg2="lt2" tx2="dk2" accent1="accent1" accent2="accent2" accent3="accent3" accent4="accent4" accent5="accent5" accent6="accent6" hlink="hlink" folHlink="folHlink"/>
  <p:sldLayoutIdLst>
    <p:sldLayoutId id="2147493628" r:id="rId1"/>
    <p:sldLayoutId id="2147493629" r:id="rId2"/>
    <p:sldLayoutId id="2147493630" r:id="rId3"/>
    <p:sldLayoutId id="2147493631" r:id="rId4"/>
    <p:sldLayoutId id="2147493632" r:id="rId5"/>
    <p:sldLayoutId id="2147493633" r:id="rId6"/>
    <p:sldLayoutId id="2147493634" r:id="rId7"/>
    <p:sldLayoutId id="2147493635" r:id="rId8"/>
    <p:sldLayoutId id="2147493636" r:id="rId9"/>
    <p:sldLayoutId id="2147493637" r:id="rId10"/>
    <p:sldLayoutId id="2147493638" r:id="rId11"/>
    <p:sldLayoutId id="2147493639" r:id="rId12"/>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95000"/>
        <a:buFont typeface="Monotype Sorts" pitchFamily="-65" charset="2"/>
        <a:buChar char="l"/>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2" name="Picture 10"/>
          <p:cNvPicPr>
            <a:picLocks noChangeAspect="1"/>
          </p:cNvPicPr>
          <p:nvPr userDrawn="1"/>
        </p:nvPicPr>
        <p:blipFill>
          <a:blip r:embed="rId9">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6" name="TextBox 11">
            <a:extLst>
              <a:ext uri="{FF2B5EF4-FFF2-40B4-BE49-F238E27FC236}">
                <a16:creationId xmlns:a16="http://schemas.microsoft.com/office/drawing/2014/main" id="{A8CE4D29-9038-CF40-B998-C2A018D46DF3}"/>
              </a:ext>
            </a:extLst>
          </p:cNvPr>
          <p:cNvSpPr txBox="1">
            <a:spLocks noChangeArrowheads="1"/>
          </p:cNvSpPr>
          <p:nvPr userDrawn="1"/>
        </p:nvSpPr>
        <p:spPr bwMode="auto">
          <a:xfrm>
            <a:off x="255588" y="4695825"/>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1050" b="1">
                <a:solidFill>
                  <a:schemeClr val="bg1"/>
                </a:solidFill>
              </a:rPr>
              <a:pPr marL="0" marR="0" indent="0" algn="l" defTabSz="457200" rtl="0" eaLnBrk="1" fontAlgn="base" latinLnBrk="0" hangingPunct="1">
                <a:lnSpc>
                  <a:spcPct val="100000"/>
                </a:lnSpc>
                <a:spcBef>
                  <a:spcPct val="0"/>
                </a:spcBef>
                <a:spcAft>
                  <a:spcPct val="0"/>
                </a:spcAft>
                <a:buClrTx/>
                <a:buSzTx/>
                <a:buFontTx/>
                <a:buNone/>
                <a:tabLst/>
                <a:defRPr/>
              </a:pPr>
              <a:t>‹#›</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Introduction to Databases (F21): </a:t>
            </a:r>
            <a:r>
              <a:rPr lang="en-US" altLang="en-US" sz="1050" i="1" dirty="0">
                <a:solidFill>
                  <a:schemeClr val="bg1"/>
                </a:solidFill>
              </a:rPr>
              <a:t>Lecture 2: ER, Relational, SQL (I)</a:t>
            </a:r>
            <a:br>
              <a:rPr lang="en-US" altLang="en-US" sz="1050" i="1" baseline="0" dirty="0">
                <a:solidFill>
                  <a:schemeClr val="bg1"/>
                </a:solidFill>
              </a:rPr>
            </a:br>
            <a:r>
              <a:rPr lang="de-DE" altLang="en-US" sz="900" i="1" dirty="0">
                <a:solidFill>
                  <a:schemeClr val="bg1"/>
                </a:solidFill>
              </a:rPr>
              <a:t>© Donald F. Ferguson, 2020</a:t>
            </a:r>
            <a:endParaRPr lang="en-US" altLang="en-US" sz="900" i="1" dirty="0">
              <a:solidFill>
                <a:schemeClr val="bg1"/>
              </a:solidFill>
            </a:endParaRPr>
          </a:p>
        </p:txBody>
      </p:sp>
    </p:spTree>
    <p:extLst>
      <p:ext uri="{BB962C8B-B14F-4D97-AF65-F5344CB8AC3E}">
        <p14:creationId xmlns:p14="http://schemas.microsoft.com/office/powerpoint/2010/main" val="705116434"/>
      </p:ext>
    </p:extLst>
  </p:cSld>
  <p:clrMap bg1="lt1" tx1="dk1" bg2="lt2" tx2="dk2" accent1="accent1" accent2="accent2" accent3="accent3" accent4="accent4" accent5="accent5" accent6="accent6" hlink="hlink" folHlink="folHlink"/>
  <p:sldLayoutIdLst>
    <p:sldLayoutId id="2147493655" r:id="rId1"/>
    <p:sldLayoutId id="2147493656" r:id="rId2"/>
    <p:sldLayoutId id="2147493657" r:id="rId3"/>
    <p:sldLayoutId id="2147493658" r:id="rId4"/>
    <p:sldLayoutId id="2147493659" r:id="rId5"/>
    <p:sldLayoutId id="2147493660" r:id="rId6"/>
    <p:sldLayoutId id="2147493661" r:id="rId7"/>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9" name="TextBox 11"/>
          <p:cNvSpPr txBox="1">
            <a:spLocks noChangeArrowheads="1"/>
          </p:cNvSpPr>
          <p:nvPr userDrawn="1"/>
        </p:nvSpPr>
        <p:spPr bwMode="auto">
          <a:xfrm>
            <a:off x="255588" y="4695825"/>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1050" b="1">
                <a:solidFill>
                  <a:schemeClr val="bg1"/>
                </a:solidFill>
              </a:rPr>
              <a:pPr marL="0" marR="0" indent="0" algn="l" defTabSz="457200" rtl="0" eaLnBrk="1" fontAlgn="base" latinLnBrk="0" hangingPunct="1">
                <a:lnSpc>
                  <a:spcPct val="100000"/>
                </a:lnSpc>
                <a:spcBef>
                  <a:spcPct val="0"/>
                </a:spcBef>
                <a:spcAft>
                  <a:spcPct val="0"/>
                </a:spcAft>
                <a:buClrTx/>
                <a:buSzTx/>
                <a:buFontTx/>
                <a:buNone/>
                <a:tabLst/>
                <a:defRPr/>
              </a:pPr>
              <a:t>‹#›</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Introduction to Databases (S21): </a:t>
            </a:r>
            <a:r>
              <a:rPr lang="en-US" altLang="en-US" sz="1050" i="1" dirty="0">
                <a:solidFill>
                  <a:schemeClr val="bg1"/>
                </a:solidFill>
              </a:rPr>
              <a:t>Lecture 3: ER, Relational, SQL (III)</a:t>
            </a:r>
            <a:br>
              <a:rPr lang="en-US" altLang="en-US" sz="1050" i="1" baseline="0" dirty="0">
                <a:solidFill>
                  <a:schemeClr val="bg1"/>
                </a:solidFill>
              </a:rPr>
            </a:br>
            <a:r>
              <a:rPr lang="de-DE" altLang="en-US" sz="900" i="1" dirty="0">
                <a:solidFill>
                  <a:schemeClr val="bg1"/>
                </a:solidFill>
              </a:rPr>
              <a:t>© Donald F. Ferguson, 2020</a:t>
            </a:r>
            <a:endParaRPr lang="en-US" altLang="en-US" sz="900" i="1" dirty="0">
              <a:solidFill>
                <a:schemeClr val="bg1"/>
              </a:solidFill>
            </a:endParaRPr>
          </a:p>
        </p:txBody>
      </p:sp>
      <p:pic>
        <p:nvPicPr>
          <p:cNvPr id="12" name="Picture 10"/>
          <p:cNvPicPr>
            <a:picLocks noChangeAspect="1"/>
          </p:cNvPicPr>
          <p:nvPr userDrawn="1"/>
        </p:nvPicPr>
        <p:blipFill>
          <a:blip r:embed="rId10">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Tree>
    <p:extLst>
      <p:ext uri="{BB962C8B-B14F-4D97-AF65-F5344CB8AC3E}">
        <p14:creationId xmlns:p14="http://schemas.microsoft.com/office/powerpoint/2010/main" val="3462396699"/>
      </p:ext>
    </p:extLst>
  </p:cSld>
  <p:clrMap bg1="lt1" tx1="dk1" bg2="lt2" tx2="dk2" accent1="accent1" accent2="accent2" accent3="accent3" accent4="accent4" accent5="accent5" accent6="accent6" hlink="hlink" folHlink="folHlink"/>
  <p:sldLayoutIdLst>
    <p:sldLayoutId id="2147493664" r:id="rId1"/>
    <p:sldLayoutId id="2147493665" r:id="rId2"/>
    <p:sldLayoutId id="2147493666" r:id="rId3"/>
    <p:sldLayoutId id="2147493667" r:id="rId4"/>
    <p:sldLayoutId id="2147493668" r:id="rId5"/>
    <p:sldLayoutId id="2147493669" r:id="rId6"/>
    <p:sldLayoutId id="2147493670" r:id="rId7"/>
    <p:sldLayoutId id="2147493671" r:id="rId8"/>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9" name="TextBox 11"/>
          <p:cNvSpPr txBox="1">
            <a:spLocks noChangeArrowheads="1"/>
          </p:cNvSpPr>
          <p:nvPr userDrawn="1"/>
        </p:nvSpPr>
        <p:spPr bwMode="auto">
          <a:xfrm>
            <a:off x="255588" y="4781550"/>
            <a:ext cx="6781800"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900" b="1">
                <a:solidFill>
                  <a:schemeClr val="bg1"/>
                </a:solidFill>
              </a:rPr>
              <a:pPr marL="0" marR="0" indent="0" algn="l" defTabSz="457200" rtl="0" eaLnBrk="1" fontAlgn="base" latinLnBrk="0" hangingPunct="1">
                <a:lnSpc>
                  <a:spcPct val="100000"/>
                </a:lnSpc>
                <a:spcBef>
                  <a:spcPct val="0"/>
                </a:spcBef>
                <a:spcAft>
                  <a:spcPct val="0"/>
                </a:spcAft>
                <a:buClrTx/>
                <a:buSzTx/>
                <a:buFontTx/>
                <a:buNone/>
                <a:tabLst/>
                <a:defRPr/>
              </a:pPr>
              <a:t>‹#›</a:t>
            </a:fld>
            <a:r>
              <a:rPr lang="en-US" altLang="en-US" sz="900" b="1" dirty="0">
                <a:solidFill>
                  <a:schemeClr val="bg1"/>
                </a:solidFill>
              </a:rPr>
              <a:t> </a:t>
            </a:r>
            <a:r>
              <a:rPr lang="en-US" altLang="en-US" sz="900" dirty="0">
                <a:solidFill>
                  <a:schemeClr val="bg1"/>
                </a:solidFill>
              </a:rPr>
              <a:t>|</a:t>
            </a:r>
            <a:r>
              <a:rPr lang="en-US" altLang="en-US" sz="900" b="1" dirty="0">
                <a:solidFill>
                  <a:schemeClr val="bg1"/>
                </a:solidFill>
              </a:rPr>
              <a:t> Introduction to Databases (F23): </a:t>
            </a:r>
            <a:r>
              <a:rPr lang="en-US" altLang="en-US" sz="900" i="1" dirty="0">
                <a:solidFill>
                  <a:schemeClr val="bg1"/>
                </a:solidFill>
              </a:rPr>
              <a:t>Lecture 4: ER, Relational, SQL (III), Applications </a:t>
            </a:r>
            <a:r>
              <a:rPr lang="en-US" altLang="en-US" sz="900" i="1" baseline="0" dirty="0">
                <a:solidFill>
                  <a:schemeClr val="bg1"/>
                </a:solidFill>
              </a:rPr>
              <a:t>		</a:t>
            </a:r>
            <a:r>
              <a:rPr lang="de-DE" altLang="en-US" sz="900" i="1" dirty="0">
                <a:solidFill>
                  <a:schemeClr val="bg1"/>
                </a:solidFill>
              </a:rPr>
              <a:t>© Donald F. Ferguson, 2023</a:t>
            </a:r>
            <a:endParaRPr lang="en-US" altLang="en-US" sz="900" i="1" dirty="0">
              <a:solidFill>
                <a:schemeClr val="bg1"/>
              </a:solidFill>
            </a:endParaRPr>
          </a:p>
        </p:txBody>
      </p:sp>
      <p:pic>
        <p:nvPicPr>
          <p:cNvPr id="12" name="Picture 10"/>
          <p:cNvPicPr>
            <a:picLocks noChangeAspect="1"/>
          </p:cNvPicPr>
          <p:nvPr userDrawn="1"/>
        </p:nvPicPr>
        <p:blipFill>
          <a:blip r:embed="rId9">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Tree>
    <p:extLst>
      <p:ext uri="{BB962C8B-B14F-4D97-AF65-F5344CB8AC3E}">
        <p14:creationId xmlns:p14="http://schemas.microsoft.com/office/powerpoint/2010/main" val="1252946197"/>
      </p:ext>
    </p:extLst>
  </p:cSld>
  <p:clrMap bg1="lt1" tx1="dk1" bg2="lt2" tx2="dk2" accent1="accent1" accent2="accent2" accent3="accent3" accent4="accent4" accent5="accent5" accent6="accent6" hlink="hlink" folHlink="folHlink"/>
  <p:sldLayoutIdLst>
    <p:sldLayoutId id="2147493682" r:id="rId1"/>
    <p:sldLayoutId id="2147493683" r:id="rId2"/>
    <p:sldLayoutId id="2147493684" r:id="rId3"/>
    <p:sldLayoutId id="2147493685" r:id="rId4"/>
    <p:sldLayoutId id="2147493686" r:id="rId5"/>
    <p:sldLayoutId id="2147493687" r:id="rId6"/>
    <p:sldLayoutId id="2147493688" r:id="rId7"/>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6112478-D9B7-4D0D-ADE5-62D5EFAAFBBF}"/>
              </a:ext>
            </a:extLst>
          </p:cNvPr>
          <p:cNvSpPr>
            <a:spLocks noGrp="1" noChangeArrowheads="1"/>
          </p:cNvSpPr>
          <p:nvPr>
            <p:ph type="body" idx="1"/>
          </p:nvPr>
        </p:nvSpPr>
        <p:spPr bwMode="auto">
          <a:xfrm>
            <a:off x="747559" y="820342"/>
            <a:ext cx="7728105"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rgbClr val="002060"/>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userDrawn="1"/>
        </p:nvSpPr>
        <p:spPr bwMode="auto">
          <a:xfrm>
            <a:off x="4512847" y="4960144"/>
            <a:ext cx="381835"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4.</a:t>
            </a:r>
            <a:fld id="{669DE52E-05EC-4487-BE79-3F9A6A9F8797}"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362D880-06BD-4D02-876C-3226AC8E6F10}"/>
              </a:ext>
            </a:extLst>
          </p:cNvPr>
          <p:cNvSpPr>
            <a:spLocks/>
          </p:cNvSpPr>
          <p:nvPr/>
        </p:nvSpPr>
        <p:spPr bwMode="auto">
          <a:xfrm>
            <a:off x="8916988" y="4083844"/>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0" name="Picture 8" descr="Cover-6Ed"/>
          <p:cNvPicPr>
            <a:picLocks noChangeAspect="1" noChangeArrowheads="1"/>
          </p:cNvPicPr>
          <p:nvPr userDrawn="1"/>
        </p:nvPicPr>
        <p:blipFill>
          <a:blip r:embed="rId14"/>
          <a:stretch>
            <a:fillRect/>
          </a:stretch>
        </p:blipFill>
        <p:spPr bwMode="auto">
          <a:xfrm>
            <a:off x="5546" y="1"/>
            <a:ext cx="742012" cy="71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19572568"/>
      </p:ext>
    </p:extLst>
  </p:cSld>
  <p:clrMap bg1="lt1" tx1="dk1" bg2="lt2" tx2="dk2" accent1="accent1" accent2="accent2" accent3="accent3" accent4="accent4" accent5="accent5" accent6="accent6" hlink="hlink" folHlink="folHlink"/>
  <p:sldLayoutIdLst>
    <p:sldLayoutId id="2147493690" r:id="rId1"/>
    <p:sldLayoutId id="2147493691" r:id="rId2"/>
    <p:sldLayoutId id="2147493692" r:id="rId3"/>
    <p:sldLayoutId id="2147493693" r:id="rId4"/>
    <p:sldLayoutId id="2147493694" r:id="rId5"/>
    <p:sldLayoutId id="2147493695" r:id="rId6"/>
    <p:sldLayoutId id="2147493696" r:id="rId7"/>
    <p:sldLayoutId id="2147493697" r:id="rId8"/>
    <p:sldLayoutId id="2147493698" r:id="rId9"/>
    <p:sldLayoutId id="2147493699" r:id="rId10"/>
    <p:sldLayoutId id="2147493700" r:id="rId11"/>
    <p:sldLayoutId id="2147493701" r:id="rId12"/>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95000"/>
        <a:buFont typeface="Monotype Sorts" pitchFamily="-65" charset="2"/>
        <a:buChar char="l"/>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6112478-D9B7-4D0D-ADE5-62D5EFAAFBBF}"/>
              </a:ext>
            </a:extLst>
          </p:cNvPr>
          <p:cNvSpPr>
            <a:spLocks noGrp="1" noChangeArrowheads="1"/>
          </p:cNvSpPr>
          <p:nvPr>
            <p:ph type="body" idx="1"/>
          </p:nvPr>
        </p:nvSpPr>
        <p:spPr bwMode="auto">
          <a:xfrm>
            <a:off x="747559" y="820342"/>
            <a:ext cx="7728105"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rgbClr val="002060"/>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7025878" y="4960145"/>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userDrawn="1"/>
        </p:nvSpPr>
        <p:spPr bwMode="auto">
          <a:xfrm>
            <a:off x="4512846" y="4960145"/>
            <a:ext cx="381836"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4.</a:t>
            </a:r>
            <a:fld id="{669DE52E-05EC-4487-BE79-3F9A6A9F8797}"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1" y="4960145"/>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362D880-06BD-4D02-876C-3226AC8E6F10}"/>
              </a:ext>
            </a:extLst>
          </p:cNvPr>
          <p:cNvSpPr>
            <a:spLocks/>
          </p:cNvSpPr>
          <p:nvPr/>
        </p:nvSpPr>
        <p:spPr bwMode="auto">
          <a:xfrm>
            <a:off x="8916988" y="4083845"/>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sz="1350"/>
          </a:p>
        </p:txBody>
      </p:sp>
      <p:pic>
        <p:nvPicPr>
          <p:cNvPr id="10" name="Picture 8" descr="Cover-6Ed"/>
          <p:cNvPicPr>
            <a:picLocks noChangeAspect="1" noChangeArrowheads="1"/>
          </p:cNvPicPr>
          <p:nvPr userDrawn="1"/>
        </p:nvPicPr>
        <p:blipFill>
          <a:blip r:embed="rId14"/>
          <a:stretch>
            <a:fillRect/>
          </a:stretch>
        </p:blipFill>
        <p:spPr bwMode="auto">
          <a:xfrm>
            <a:off x="5547" y="1"/>
            <a:ext cx="742012" cy="71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51784909"/>
      </p:ext>
    </p:extLst>
  </p:cSld>
  <p:clrMap bg1="lt1" tx1="dk1" bg2="lt2" tx2="dk2" accent1="accent1" accent2="accent2" accent3="accent3" accent4="accent4" accent5="accent5" accent6="accent6" hlink="hlink" folHlink="folHlink"/>
  <p:sldLayoutIdLst>
    <p:sldLayoutId id="2147493703" r:id="rId1"/>
    <p:sldLayoutId id="2147493704" r:id="rId2"/>
    <p:sldLayoutId id="2147493705" r:id="rId3"/>
    <p:sldLayoutId id="2147493706" r:id="rId4"/>
    <p:sldLayoutId id="2147493707" r:id="rId5"/>
    <p:sldLayoutId id="2147493708" r:id="rId6"/>
    <p:sldLayoutId id="2147493709" r:id="rId7"/>
    <p:sldLayoutId id="2147493710" r:id="rId8"/>
    <p:sldLayoutId id="2147493711" r:id="rId9"/>
    <p:sldLayoutId id="2147493712" r:id="rId10"/>
    <p:sldLayoutId id="2147493713" r:id="rId11"/>
    <p:sldLayoutId id="2147493714" r:id="rId12"/>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95000"/>
        <a:buFont typeface="Monotype Sorts" pitchFamily="-65" charset="2"/>
        <a:buChar char="l"/>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developer.imdb.com/non-commercial-datasets/" TargetMode="Externa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7.xml"/><Relationship Id="rId1" Type="http://schemas.openxmlformats.org/officeDocument/2006/relationships/slideLayout" Target="../slideLayouts/slideLayout21.xml"/><Relationship Id="rId4" Type="http://schemas.openxmlformats.org/officeDocument/2006/relationships/image" Target="../media/image1.em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8.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8.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8.xml"/></Relationships>
</file>

<file path=ppt/slides/_rels/slide18.xml.rels><?xml version="1.0" encoding="UTF-8" standalone="yes"?>
<Relationships xmlns="http://schemas.openxmlformats.org/package/2006/relationships"><Relationship Id="rId2" Type="http://schemas.openxmlformats.org/officeDocument/2006/relationships/hyperlink" Target="https://en.wikipedia.org/wiki/Relational_algebra" TargetMode="External"/><Relationship Id="rId1" Type="http://schemas.openxmlformats.org/officeDocument/2006/relationships/slideLayout" Target="../slideLayouts/slideLayout28.xml"/></Relationships>
</file>

<file path=ppt/slides/_rels/slide1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2.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2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9.xml"/><Relationship Id="rId1" Type="http://schemas.openxmlformats.org/officeDocument/2006/relationships/slideLayout" Target="../slideLayouts/slideLayout8.xml"/><Relationship Id="rId4" Type="http://schemas.openxmlformats.org/officeDocument/2006/relationships/image" Target="../media/image1.em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2.xml"/><Relationship Id="rId1" Type="http://schemas.openxmlformats.org/officeDocument/2006/relationships/slideLayout" Target="../slideLayouts/slideLayout10.xml"/><Relationship Id="rId4" Type="http://schemas.openxmlformats.org/officeDocument/2006/relationships/image" Target="../media/image1.emf"/></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7.xml"/><Relationship Id="rId1" Type="http://schemas.openxmlformats.org/officeDocument/2006/relationships/slideLayout" Target="../slideLayouts/slideLayout10.xml"/><Relationship Id="rId4" Type="http://schemas.openxmlformats.org/officeDocument/2006/relationships/image" Target="../media/image1.emf"/></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0.xml"/><Relationship Id="rId1" Type="http://schemas.openxmlformats.org/officeDocument/2006/relationships/slideLayout" Target="../slideLayouts/slideLayout36.xml"/><Relationship Id="rId4" Type="http://schemas.openxmlformats.org/officeDocument/2006/relationships/image" Target="../media/image1.emf"/></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6.xml"/></Relationships>
</file>

<file path=ppt/slides/_rels/slide3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36.xml"/></Relationships>
</file>

<file path=ppt/slides/_rels/slide3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36.xml"/></Relationships>
</file>

<file path=ppt/slides/_rels/slide3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3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0.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0.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0.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0.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0.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0.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0.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0.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0.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0.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0.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0.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9.xml"/><Relationship Id="rId1" Type="http://schemas.openxmlformats.org/officeDocument/2006/relationships/slideLayout" Target="../slideLayouts/slideLayout36.xml"/><Relationship Id="rId4" Type="http://schemas.openxmlformats.org/officeDocument/2006/relationships/image" Target="../media/image1.emf"/></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44.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44.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44.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44.xml"/></Relationships>
</file>

<file path=ppt/slides/_rels/slide6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6.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44.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44.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44.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44.xml"/></Relationships>
</file>

<file path=ppt/slides/_rels/slide6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8.xml"/><Relationship Id="rId1" Type="http://schemas.openxmlformats.org/officeDocument/2006/relationships/slideLayout" Target="../slideLayouts/slideLayout36.xml"/><Relationship Id="rId4" Type="http://schemas.openxmlformats.org/officeDocument/2006/relationships/image" Target="../media/image1.emf"/></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7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9.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7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xml"/><Relationship Id="rId5" Type="http://schemas.openxmlformats.org/officeDocument/2006/relationships/image" Target="../media/image24.png"/><Relationship Id="rId4" Type="http://schemas.openxmlformats.org/officeDocument/2006/relationships/image" Target="../media/image23.tiff"/></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6.xml"/><Relationship Id="rId1" Type="http://schemas.openxmlformats.org/officeDocument/2006/relationships/slideLayout" Target="../slideLayouts/slideLayout8.xml"/><Relationship Id="rId4" Type="http://schemas.openxmlformats.org/officeDocument/2006/relationships/image" Target="../media/image1.em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CE15D65-8053-1B4E-B089-18B4089AAFB8}"/>
              </a:ext>
            </a:extLst>
          </p:cNvPr>
          <p:cNvPicPr>
            <a:picLocks noChangeAspect="1"/>
          </p:cNvPicPr>
          <p:nvPr/>
        </p:nvPicPr>
        <p:blipFill>
          <a:blip r:embed="rId3"/>
          <a:stretch>
            <a:fillRect/>
          </a:stretch>
        </p:blipFill>
        <p:spPr>
          <a:xfrm>
            <a:off x="-2" y="-1"/>
            <a:ext cx="9144001" cy="5143501"/>
          </a:xfrm>
          <a:prstGeom prst="rect">
            <a:avLst/>
          </a:prstGeom>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3075"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6" name="TextBox 9"/>
          <p:cNvSpPr txBox="1">
            <a:spLocks noChangeArrowheads="1"/>
          </p:cNvSpPr>
          <p:nvPr/>
        </p:nvSpPr>
        <p:spPr bwMode="auto">
          <a:xfrm>
            <a:off x="0" y="12616"/>
            <a:ext cx="8458202"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t>W4111 – Introduction to Databases</a:t>
            </a:r>
            <a:br>
              <a:rPr lang="en-US" altLang="en-US" sz="2800" i="1" dirty="0"/>
            </a:br>
            <a:r>
              <a:rPr lang="en-US" altLang="en-US" sz="2800" i="1" dirty="0"/>
              <a:t>Section 002, Spring 2024</a:t>
            </a:r>
            <a:br>
              <a:rPr lang="en-US" altLang="en-US" sz="2800" i="1" dirty="0"/>
            </a:br>
            <a:br>
              <a:rPr lang="en-US" altLang="en-US" sz="2800" i="1" dirty="0"/>
            </a:br>
            <a:r>
              <a:rPr lang="en-US" altLang="en-US" sz="2800" i="1" dirty="0"/>
              <a:t>Lecture 4: ER, Relational, SQL (III)</a:t>
            </a:r>
          </a:p>
        </p:txBody>
      </p:sp>
      <p:sp>
        <p:nvSpPr>
          <p:cNvPr id="3077" name="TextBox 10"/>
          <p:cNvSpPr txBox="1">
            <a:spLocks noChangeArrowheads="1"/>
          </p:cNvSpPr>
          <p:nvPr/>
        </p:nvSpPr>
        <p:spPr bwMode="auto">
          <a:xfrm>
            <a:off x="0" y="4732991"/>
            <a:ext cx="91440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r>
              <a:rPr lang="en-US" altLang="en-US" sz="1200" i="1" dirty="0">
                <a:solidFill>
                  <a:schemeClr val="bg1"/>
                </a:solidFill>
              </a:rPr>
              <a:t>© Donald F. Ferguson, 2024</a:t>
            </a:r>
          </a:p>
        </p:txBody>
      </p:sp>
    </p:spTree>
    <p:extLst>
      <p:ext uri="{BB962C8B-B14F-4D97-AF65-F5344CB8AC3E}">
        <p14:creationId xmlns:p14="http://schemas.microsoft.com/office/powerpoint/2010/main" val="20379959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1E0F537-1673-838D-80A3-8A804A57EB40}"/>
              </a:ext>
            </a:extLst>
          </p:cNvPr>
          <p:cNvSpPr>
            <a:spLocks noGrp="1"/>
          </p:cNvSpPr>
          <p:nvPr>
            <p:ph idx="1"/>
          </p:nvPr>
        </p:nvSpPr>
        <p:spPr>
          <a:xfrm>
            <a:off x="152400" y="590550"/>
            <a:ext cx="8839200" cy="3886200"/>
          </a:xfrm>
        </p:spPr>
        <p:txBody>
          <a:bodyPr/>
          <a:lstStyle/>
          <a:p>
            <a:r>
              <a:rPr lang="en-US" dirty="0">
                <a:hlinkClick r:id="rId2"/>
              </a:rPr>
              <a:t>IMDB Free Dataset</a:t>
            </a:r>
            <a:r>
              <a:rPr lang="en-US" dirty="0"/>
              <a:t> is a</a:t>
            </a:r>
            <a:br>
              <a:rPr lang="en-US" dirty="0"/>
            </a:br>
            <a:r>
              <a:rPr lang="en-US" dirty="0"/>
              <a:t>set of TSV files:</a:t>
            </a:r>
          </a:p>
          <a:p>
            <a:pPr lvl="1"/>
            <a:r>
              <a:rPr lang="en-US" dirty="0"/>
              <a:t>Title Basics</a:t>
            </a:r>
          </a:p>
          <a:p>
            <a:pPr lvl="1"/>
            <a:r>
              <a:rPr lang="en-US" dirty="0"/>
              <a:t>Title AKAS</a:t>
            </a:r>
          </a:p>
          <a:p>
            <a:pPr lvl="1"/>
            <a:r>
              <a:rPr lang="en-US" dirty="0"/>
              <a:t>Title Crew</a:t>
            </a:r>
          </a:p>
          <a:p>
            <a:pPr lvl="1"/>
            <a:r>
              <a:rPr lang="en-US" dirty="0"/>
              <a:t>Title Episodes</a:t>
            </a:r>
          </a:p>
          <a:p>
            <a:pPr lvl="1"/>
            <a:r>
              <a:rPr lang="en-US" dirty="0"/>
              <a:t>Title Principals</a:t>
            </a:r>
          </a:p>
          <a:p>
            <a:pPr lvl="1"/>
            <a:r>
              <a:rPr lang="en-US" dirty="0"/>
              <a:t>Title Ratings</a:t>
            </a:r>
          </a:p>
          <a:p>
            <a:pPr lvl="1"/>
            <a:r>
              <a:rPr lang="en-US" dirty="0"/>
              <a:t>Name Basics</a:t>
            </a:r>
          </a:p>
          <a:p>
            <a:r>
              <a:rPr lang="en-US" dirty="0"/>
              <a:t>The data needs a lot</a:t>
            </a:r>
            <a:br>
              <a:rPr lang="en-US" dirty="0"/>
            </a:br>
            <a:r>
              <a:rPr lang="en-US" dirty="0"/>
              <a:t>of “clean up.”</a:t>
            </a:r>
          </a:p>
          <a:p>
            <a:pPr lvl="1"/>
            <a:endParaRPr lang="en-US" dirty="0"/>
          </a:p>
          <a:p>
            <a:pPr lvl="1"/>
            <a:endParaRPr lang="en-US" dirty="0"/>
          </a:p>
          <a:p>
            <a:pPr lvl="1"/>
            <a:endParaRPr lang="en-US" dirty="0"/>
          </a:p>
        </p:txBody>
      </p:sp>
      <p:sp>
        <p:nvSpPr>
          <p:cNvPr id="3" name="Title 2">
            <a:extLst>
              <a:ext uri="{FF2B5EF4-FFF2-40B4-BE49-F238E27FC236}">
                <a16:creationId xmlns:a16="http://schemas.microsoft.com/office/drawing/2014/main" id="{09689E0B-0778-79E9-B6BD-56C3E6694117}"/>
              </a:ext>
            </a:extLst>
          </p:cNvPr>
          <p:cNvSpPr>
            <a:spLocks noGrp="1"/>
          </p:cNvSpPr>
          <p:nvPr>
            <p:ph type="title"/>
          </p:nvPr>
        </p:nvSpPr>
        <p:spPr/>
        <p:txBody>
          <a:bodyPr/>
          <a:lstStyle/>
          <a:p>
            <a:r>
              <a:rPr lang="en-US" dirty="0"/>
              <a:t>IMDB Free Data</a:t>
            </a:r>
          </a:p>
        </p:txBody>
      </p:sp>
      <p:pic>
        <p:nvPicPr>
          <p:cNvPr id="4" name="Picture 3">
            <a:extLst>
              <a:ext uri="{FF2B5EF4-FFF2-40B4-BE49-F238E27FC236}">
                <a16:creationId xmlns:a16="http://schemas.microsoft.com/office/drawing/2014/main" id="{F688AA37-AAA0-4C2B-39A0-943E4349C069}"/>
              </a:ext>
            </a:extLst>
          </p:cNvPr>
          <p:cNvPicPr>
            <a:picLocks noChangeAspect="1"/>
          </p:cNvPicPr>
          <p:nvPr/>
        </p:nvPicPr>
        <p:blipFill>
          <a:blip r:embed="rId3"/>
          <a:stretch>
            <a:fillRect/>
          </a:stretch>
        </p:blipFill>
        <p:spPr>
          <a:xfrm>
            <a:off x="3048000" y="514350"/>
            <a:ext cx="5915232" cy="4038600"/>
          </a:xfrm>
          <a:prstGeom prst="rect">
            <a:avLst/>
          </a:prstGeom>
        </p:spPr>
      </p:pic>
    </p:spTree>
    <p:extLst>
      <p:ext uri="{BB962C8B-B14F-4D97-AF65-F5344CB8AC3E}">
        <p14:creationId xmlns:p14="http://schemas.microsoft.com/office/powerpoint/2010/main" val="41390841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FB447DE-11A6-D3C7-C045-FAD2BD30C09E}"/>
              </a:ext>
            </a:extLst>
          </p:cNvPr>
          <p:cNvSpPr>
            <a:spLocks noGrp="1"/>
          </p:cNvSpPr>
          <p:nvPr>
            <p:ph idx="1"/>
          </p:nvPr>
        </p:nvSpPr>
        <p:spPr/>
        <p:txBody>
          <a:bodyPr/>
          <a:lstStyle/>
          <a:p>
            <a:r>
              <a:rPr lang="en-US" sz="1800" dirty="0"/>
              <a:t>Consider </a:t>
            </a:r>
            <a:r>
              <a:rPr lang="en-US" sz="1800" dirty="0" err="1"/>
              <a:t>name_basics</a:t>
            </a:r>
            <a:endParaRPr lang="en-US" sz="1800" dirty="0"/>
          </a:p>
          <a:p>
            <a:endParaRPr lang="en-US" sz="1800" dirty="0"/>
          </a:p>
          <a:p>
            <a:endParaRPr lang="en-US" sz="1800" dirty="0"/>
          </a:p>
          <a:p>
            <a:endParaRPr lang="en-US" sz="1800" dirty="0"/>
          </a:p>
          <a:p>
            <a:endParaRPr lang="en-US" sz="1800" dirty="0"/>
          </a:p>
          <a:p>
            <a:endParaRPr lang="en-US" sz="1800" dirty="0"/>
          </a:p>
          <a:p>
            <a:endParaRPr lang="en-US" sz="1800" dirty="0"/>
          </a:p>
          <a:p>
            <a:r>
              <a:rPr lang="en-US" sz="1800" dirty="0"/>
              <a:t>There</a:t>
            </a:r>
          </a:p>
          <a:p>
            <a:pPr lvl="1"/>
            <a:r>
              <a:rPr lang="en-US" sz="1600" dirty="0"/>
              <a:t>Is one composite attribute, </a:t>
            </a:r>
            <a:r>
              <a:rPr lang="en-US" sz="1600" dirty="0" err="1"/>
              <a:t>primaryName</a:t>
            </a:r>
            <a:r>
              <a:rPr lang="en-US" sz="1600" dirty="0"/>
              <a:t>.</a:t>
            </a:r>
          </a:p>
          <a:p>
            <a:pPr lvl="1"/>
            <a:r>
              <a:rPr lang="en-US" sz="1600" dirty="0"/>
              <a:t>Are two multivalued attributes: </a:t>
            </a:r>
            <a:r>
              <a:rPr lang="en-US" sz="1600" dirty="0" err="1"/>
              <a:t>primaryProfession</a:t>
            </a:r>
            <a:r>
              <a:rPr lang="en-US" sz="1600" dirty="0"/>
              <a:t>, </a:t>
            </a:r>
            <a:r>
              <a:rPr lang="en-US" sz="1600" dirty="0" err="1"/>
              <a:t>knownForTitles</a:t>
            </a:r>
            <a:endParaRPr lang="en-US" sz="1600" dirty="0"/>
          </a:p>
          <a:p>
            <a:pPr lvl="1"/>
            <a:r>
              <a:rPr lang="en-US" sz="1600" dirty="0" err="1"/>
              <a:t>knownForTitles</a:t>
            </a:r>
            <a:r>
              <a:rPr lang="en-US" sz="1600" dirty="0"/>
              <a:t> is also tricky, which we will see.</a:t>
            </a:r>
          </a:p>
          <a:p>
            <a:pPr lvl="1"/>
            <a:r>
              <a:rPr lang="en-US" sz="1600" dirty="0"/>
              <a:t>Names are also a little tricky</a:t>
            </a:r>
          </a:p>
        </p:txBody>
      </p:sp>
      <p:sp>
        <p:nvSpPr>
          <p:cNvPr id="3" name="Title 2">
            <a:extLst>
              <a:ext uri="{FF2B5EF4-FFF2-40B4-BE49-F238E27FC236}">
                <a16:creationId xmlns:a16="http://schemas.microsoft.com/office/drawing/2014/main" id="{7A8B8F87-A9A7-DD5D-67DB-F3FCF21C4705}"/>
              </a:ext>
            </a:extLst>
          </p:cNvPr>
          <p:cNvSpPr>
            <a:spLocks noGrp="1"/>
          </p:cNvSpPr>
          <p:nvPr>
            <p:ph type="title"/>
          </p:nvPr>
        </p:nvSpPr>
        <p:spPr/>
        <p:txBody>
          <a:bodyPr/>
          <a:lstStyle/>
          <a:p>
            <a:r>
              <a:rPr lang="en-US" dirty="0"/>
              <a:t>Example from IMDB</a:t>
            </a:r>
          </a:p>
        </p:txBody>
      </p:sp>
      <p:pic>
        <p:nvPicPr>
          <p:cNvPr id="4" name="Picture 3">
            <a:extLst>
              <a:ext uri="{FF2B5EF4-FFF2-40B4-BE49-F238E27FC236}">
                <a16:creationId xmlns:a16="http://schemas.microsoft.com/office/drawing/2014/main" id="{EFCC2117-90F3-E2B9-E7C2-1F141D1369FE}"/>
              </a:ext>
            </a:extLst>
          </p:cNvPr>
          <p:cNvPicPr>
            <a:picLocks noChangeAspect="1"/>
          </p:cNvPicPr>
          <p:nvPr/>
        </p:nvPicPr>
        <p:blipFill>
          <a:blip r:embed="rId2"/>
          <a:stretch>
            <a:fillRect/>
          </a:stretch>
        </p:blipFill>
        <p:spPr>
          <a:xfrm>
            <a:off x="184052" y="1047750"/>
            <a:ext cx="8503764" cy="1905000"/>
          </a:xfrm>
          <a:prstGeom prst="rect">
            <a:avLst/>
          </a:prstGeom>
        </p:spPr>
      </p:pic>
      <p:sp>
        <p:nvSpPr>
          <p:cNvPr id="6" name="Rounded Rectangle 5">
            <a:extLst>
              <a:ext uri="{FF2B5EF4-FFF2-40B4-BE49-F238E27FC236}">
                <a16:creationId xmlns:a16="http://schemas.microsoft.com/office/drawing/2014/main" id="{9BF72019-995A-9807-0CE3-1FCBBEC43455}"/>
              </a:ext>
            </a:extLst>
          </p:cNvPr>
          <p:cNvSpPr/>
          <p:nvPr/>
        </p:nvSpPr>
        <p:spPr>
          <a:xfrm>
            <a:off x="4876800" y="209550"/>
            <a:ext cx="3352800" cy="685800"/>
          </a:xfrm>
          <a:prstGeom prst="roundRect">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Switch to notebook</a:t>
            </a:r>
          </a:p>
        </p:txBody>
      </p:sp>
    </p:spTree>
    <p:extLst>
      <p:ext uri="{BB962C8B-B14F-4D97-AF65-F5344CB8AC3E}">
        <p14:creationId xmlns:p14="http://schemas.microsoft.com/office/powerpoint/2010/main" val="39917436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3A51D62B-A8A3-BD3C-CCCE-93F0883D237B}"/>
              </a:ext>
            </a:extLst>
          </p:cNvPr>
          <p:cNvSpPr>
            <a:spLocks noGrp="1"/>
          </p:cNvSpPr>
          <p:nvPr>
            <p:ph idx="1"/>
          </p:nvPr>
        </p:nvSpPr>
        <p:spPr>
          <a:xfrm>
            <a:off x="152400" y="3493318"/>
            <a:ext cx="5410200" cy="1135831"/>
          </a:xfrm>
        </p:spPr>
        <p:txBody>
          <a:bodyPr/>
          <a:lstStyle/>
          <a:p>
            <a:r>
              <a:rPr lang="en-US" sz="1800" dirty="0"/>
              <a:t>Generated some mock data.</a:t>
            </a:r>
          </a:p>
          <a:p>
            <a:r>
              <a:rPr lang="en-US" sz="1800" dirty="0"/>
              <a:t>Loaded into a make-believe course table in MySQL.</a:t>
            </a:r>
          </a:p>
        </p:txBody>
      </p:sp>
      <p:sp>
        <p:nvSpPr>
          <p:cNvPr id="3" name="Title 2">
            <a:extLst>
              <a:ext uri="{FF2B5EF4-FFF2-40B4-BE49-F238E27FC236}">
                <a16:creationId xmlns:a16="http://schemas.microsoft.com/office/drawing/2014/main" id="{8EBA52FA-FC7E-981D-BC03-74C922FA92FF}"/>
              </a:ext>
            </a:extLst>
          </p:cNvPr>
          <p:cNvSpPr>
            <a:spLocks noGrp="1"/>
          </p:cNvSpPr>
          <p:nvPr>
            <p:ph type="title"/>
          </p:nvPr>
        </p:nvSpPr>
        <p:spPr/>
        <p:txBody>
          <a:bodyPr/>
          <a:lstStyle/>
          <a:p>
            <a:r>
              <a:rPr lang="en-US" dirty="0"/>
              <a:t>Generated Attributes</a:t>
            </a:r>
          </a:p>
        </p:txBody>
      </p:sp>
      <p:pic>
        <p:nvPicPr>
          <p:cNvPr id="4" name="Picture 3">
            <a:extLst>
              <a:ext uri="{FF2B5EF4-FFF2-40B4-BE49-F238E27FC236}">
                <a16:creationId xmlns:a16="http://schemas.microsoft.com/office/drawing/2014/main" id="{7359867D-D06B-C19B-B1F7-BB06D430D680}"/>
              </a:ext>
            </a:extLst>
          </p:cNvPr>
          <p:cNvPicPr>
            <a:picLocks noChangeAspect="1"/>
          </p:cNvPicPr>
          <p:nvPr/>
        </p:nvPicPr>
        <p:blipFill>
          <a:blip r:embed="rId2"/>
          <a:stretch>
            <a:fillRect/>
          </a:stretch>
        </p:blipFill>
        <p:spPr>
          <a:xfrm>
            <a:off x="76200" y="514350"/>
            <a:ext cx="7772400" cy="2908938"/>
          </a:xfrm>
          <a:prstGeom prst="rect">
            <a:avLst/>
          </a:prstGeom>
        </p:spPr>
      </p:pic>
      <p:pic>
        <p:nvPicPr>
          <p:cNvPr id="5" name="Picture 4">
            <a:extLst>
              <a:ext uri="{FF2B5EF4-FFF2-40B4-BE49-F238E27FC236}">
                <a16:creationId xmlns:a16="http://schemas.microsoft.com/office/drawing/2014/main" id="{1F6D48FE-53B2-7ACE-5D34-81714ADC3CD4}"/>
              </a:ext>
            </a:extLst>
          </p:cNvPr>
          <p:cNvPicPr>
            <a:picLocks noChangeAspect="1"/>
          </p:cNvPicPr>
          <p:nvPr/>
        </p:nvPicPr>
        <p:blipFill>
          <a:blip r:embed="rId3"/>
          <a:stretch>
            <a:fillRect/>
          </a:stretch>
        </p:blipFill>
        <p:spPr>
          <a:xfrm>
            <a:off x="5715000" y="3493319"/>
            <a:ext cx="3200400" cy="1083830"/>
          </a:xfrm>
          <a:prstGeom prst="rect">
            <a:avLst/>
          </a:prstGeom>
        </p:spPr>
      </p:pic>
      <p:sp>
        <p:nvSpPr>
          <p:cNvPr id="7" name="Rounded Rectangle 6">
            <a:extLst>
              <a:ext uri="{FF2B5EF4-FFF2-40B4-BE49-F238E27FC236}">
                <a16:creationId xmlns:a16="http://schemas.microsoft.com/office/drawing/2014/main" id="{0866E524-BF8E-2287-E341-EECAA790725A}"/>
              </a:ext>
            </a:extLst>
          </p:cNvPr>
          <p:cNvSpPr/>
          <p:nvPr/>
        </p:nvSpPr>
        <p:spPr>
          <a:xfrm>
            <a:off x="5715000" y="2266950"/>
            <a:ext cx="3124199" cy="990600"/>
          </a:xfrm>
          <a:prstGeom prst="roundRect">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Switch to Notebook</a:t>
            </a:r>
          </a:p>
        </p:txBody>
      </p:sp>
    </p:spTree>
    <p:extLst>
      <p:ext uri="{BB962C8B-B14F-4D97-AF65-F5344CB8AC3E}">
        <p14:creationId xmlns:p14="http://schemas.microsoft.com/office/powerpoint/2010/main" val="1983525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650653"/>
            <a:ext cx="9144000"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spcBef>
                <a:spcPts val="0"/>
              </a:spcBef>
            </a:pPr>
            <a:r>
              <a:rPr lang="en-US" sz="3200" dirty="0">
                <a:solidFill>
                  <a:schemeClr val="bg1"/>
                </a:solidFill>
              </a:rPr>
              <a:t>Relation Model and Algebra</a:t>
            </a:r>
          </a:p>
          <a:p>
            <a:pPr algn="ctr"/>
            <a:endParaRPr lang="en-US" altLang="en-US" sz="3200" i="1" dirty="0">
              <a:solidFill>
                <a:schemeClr val="bg1"/>
              </a:solidFill>
            </a:endParaRPr>
          </a:p>
        </p:txBody>
      </p:sp>
      <p:sp>
        <p:nvSpPr>
          <p:cNvPr id="9" name="TextBox 9">
            <a:extLst>
              <a:ext uri="{FF2B5EF4-FFF2-40B4-BE49-F238E27FC236}">
                <a16:creationId xmlns:a16="http://schemas.microsoft.com/office/drawing/2014/main" id="{ADE92EC1-BB1F-DD49-A4F2-45F94346BCAA}"/>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13</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W4111_002_2024_1: Lecture 4: ER, Relational, SQL (III) 		© Donald F. Ferguson, 2024</a:t>
            </a:r>
            <a:endParaRPr lang="en-US" altLang="en-US" sz="800" i="1" dirty="0">
              <a:solidFill>
                <a:schemeClr val="bg1"/>
              </a:solidFill>
            </a:endParaRPr>
          </a:p>
        </p:txBody>
      </p:sp>
    </p:spTree>
    <p:extLst>
      <p:ext uri="{BB962C8B-B14F-4D97-AF65-F5344CB8AC3E}">
        <p14:creationId xmlns:p14="http://schemas.microsoft.com/office/powerpoint/2010/main" val="24249819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6C2C7B1-4C6A-884D-995D-ED7BD7712829}"/>
              </a:ext>
            </a:extLst>
          </p:cNvPr>
          <p:cNvSpPr>
            <a:spLocks noGrp="1"/>
          </p:cNvSpPr>
          <p:nvPr>
            <p:ph idx="1"/>
          </p:nvPr>
        </p:nvSpPr>
        <p:spPr/>
        <p:txBody>
          <a:bodyPr/>
          <a:lstStyle/>
          <a:p>
            <a:r>
              <a:rPr lang="el-GR" sz="1800" dirty="0"/>
              <a:t>τ</a:t>
            </a:r>
            <a:r>
              <a:rPr lang="en-US" sz="1800" dirty="0"/>
              <a:t> 	order by</a:t>
            </a:r>
            <a:endParaRPr lang="el-GR" sz="1800" dirty="0"/>
          </a:p>
          <a:p>
            <a:r>
              <a:rPr lang="el-GR" sz="1800" dirty="0"/>
              <a:t>γ</a:t>
            </a:r>
            <a:r>
              <a:rPr lang="en-US" sz="1800" dirty="0"/>
              <a:t> 	group by </a:t>
            </a:r>
            <a:endParaRPr lang="el-GR" sz="1800" dirty="0"/>
          </a:p>
          <a:p>
            <a:r>
              <a:rPr lang="el-GR" sz="1800" dirty="0"/>
              <a:t>¬</a:t>
            </a:r>
            <a:r>
              <a:rPr lang="en-US" sz="1800" dirty="0"/>
              <a:t> 	negation </a:t>
            </a:r>
            <a:endParaRPr lang="el-GR" sz="1800" dirty="0"/>
          </a:p>
          <a:p>
            <a:r>
              <a:rPr lang="el-GR" sz="1800" dirty="0">
                <a:solidFill>
                  <a:srgbClr val="FF0000"/>
                </a:solidFill>
              </a:rPr>
              <a:t>÷</a:t>
            </a:r>
            <a:r>
              <a:rPr lang="en-US" sz="1800" dirty="0">
                <a:solidFill>
                  <a:srgbClr val="FF0000"/>
                </a:solidFill>
              </a:rPr>
              <a:t>	set division</a:t>
            </a:r>
            <a:endParaRPr lang="el-GR" sz="1800" dirty="0">
              <a:solidFill>
                <a:srgbClr val="FF0000"/>
              </a:solidFill>
            </a:endParaRPr>
          </a:p>
          <a:p>
            <a:r>
              <a:rPr lang="el-GR" sz="1800" dirty="0"/>
              <a:t>⨝</a:t>
            </a:r>
            <a:r>
              <a:rPr lang="en-US" sz="1800" dirty="0"/>
              <a:t>	natural join, theta-join</a:t>
            </a:r>
            <a:endParaRPr lang="el-GR" sz="1800" dirty="0"/>
          </a:p>
          <a:p>
            <a:r>
              <a:rPr lang="el-GR" sz="1800" dirty="0"/>
              <a:t>⟕</a:t>
            </a:r>
            <a:r>
              <a:rPr lang="en-US" sz="1800" dirty="0"/>
              <a:t>	left outer join</a:t>
            </a:r>
            <a:endParaRPr lang="el-GR" sz="1800" dirty="0"/>
          </a:p>
          <a:p>
            <a:r>
              <a:rPr lang="el-GR" sz="1800" dirty="0"/>
              <a:t>⟖</a:t>
            </a:r>
            <a:r>
              <a:rPr lang="en-US" sz="1800" dirty="0"/>
              <a:t>	right outer join</a:t>
            </a:r>
            <a:endParaRPr lang="el-GR" sz="1800" dirty="0"/>
          </a:p>
          <a:p>
            <a:r>
              <a:rPr lang="el-GR" sz="1800" dirty="0"/>
              <a:t>⟗</a:t>
            </a:r>
            <a:r>
              <a:rPr lang="en-US" sz="1800" dirty="0"/>
              <a:t>	full outer join</a:t>
            </a:r>
            <a:endParaRPr lang="el-GR" sz="1800" dirty="0"/>
          </a:p>
          <a:p>
            <a:r>
              <a:rPr lang="el-GR" sz="1800" dirty="0">
                <a:solidFill>
                  <a:srgbClr val="FF0000"/>
                </a:solidFill>
              </a:rPr>
              <a:t>⋉</a:t>
            </a:r>
            <a:r>
              <a:rPr lang="en-US" sz="1800" dirty="0">
                <a:solidFill>
                  <a:srgbClr val="FF0000"/>
                </a:solidFill>
              </a:rPr>
              <a:t>	left semi join</a:t>
            </a:r>
            <a:endParaRPr lang="el-GR" sz="1800" dirty="0">
              <a:solidFill>
                <a:srgbClr val="FF0000"/>
              </a:solidFill>
            </a:endParaRPr>
          </a:p>
          <a:p>
            <a:r>
              <a:rPr lang="el-GR" sz="1800" dirty="0">
                <a:solidFill>
                  <a:srgbClr val="FF0000"/>
                </a:solidFill>
              </a:rPr>
              <a:t>⋊</a:t>
            </a:r>
            <a:r>
              <a:rPr lang="en-US" sz="1800" dirty="0">
                <a:solidFill>
                  <a:srgbClr val="FF0000"/>
                </a:solidFill>
              </a:rPr>
              <a:t>	right semi join</a:t>
            </a:r>
            <a:endParaRPr lang="el-GR" sz="1800" dirty="0">
              <a:solidFill>
                <a:srgbClr val="FF0000"/>
              </a:solidFill>
            </a:endParaRPr>
          </a:p>
          <a:p>
            <a:r>
              <a:rPr lang="el-GR" sz="1800" dirty="0">
                <a:solidFill>
                  <a:srgbClr val="FF0000"/>
                </a:solidFill>
              </a:rPr>
              <a:t>▷</a:t>
            </a:r>
            <a:r>
              <a:rPr lang="en-US" sz="1800" dirty="0">
                <a:solidFill>
                  <a:srgbClr val="FF0000"/>
                </a:solidFill>
              </a:rPr>
              <a:t>	anti-join</a:t>
            </a:r>
            <a:endParaRPr lang="el-GR" sz="1800" dirty="0">
              <a:solidFill>
                <a:srgbClr val="FF0000"/>
              </a:solidFill>
            </a:endParaRPr>
          </a:p>
          <a:p>
            <a:endParaRPr lang="en-US" sz="1800" dirty="0"/>
          </a:p>
        </p:txBody>
      </p:sp>
      <p:sp>
        <p:nvSpPr>
          <p:cNvPr id="3" name="Title 2">
            <a:extLst>
              <a:ext uri="{FF2B5EF4-FFF2-40B4-BE49-F238E27FC236}">
                <a16:creationId xmlns:a16="http://schemas.microsoft.com/office/drawing/2014/main" id="{CE9B9D67-F5A4-1F4B-817E-539F008A3D53}"/>
              </a:ext>
            </a:extLst>
          </p:cNvPr>
          <p:cNvSpPr>
            <a:spLocks noGrp="1"/>
          </p:cNvSpPr>
          <p:nvPr>
            <p:ph type="title"/>
          </p:nvPr>
        </p:nvSpPr>
        <p:spPr/>
        <p:txBody>
          <a:bodyPr/>
          <a:lstStyle/>
          <a:p>
            <a:r>
              <a:rPr lang="en-US" dirty="0"/>
              <a:t>What are all those other Symbols?</a:t>
            </a:r>
          </a:p>
        </p:txBody>
      </p:sp>
      <p:sp>
        <p:nvSpPr>
          <p:cNvPr id="4" name="TextBox 3">
            <a:extLst>
              <a:ext uri="{FF2B5EF4-FFF2-40B4-BE49-F238E27FC236}">
                <a16:creationId xmlns:a16="http://schemas.microsoft.com/office/drawing/2014/main" id="{2493FAA9-79C6-994D-A32F-AE83CD374016}"/>
              </a:ext>
            </a:extLst>
          </p:cNvPr>
          <p:cNvSpPr txBox="1"/>
          <p:nvPr/>
        </p:nvSpPr>
        <p:spPr>
          <a:xfrm>
            <a:off x="3228522" y="532358"/>
            <a:ext cx="5641481" cy="4339650"/>
          </a:xfrm>
          <a:prstGeom prst="rect">
            <a:avLst/>
          </a:prstGeom>
          <a:noFill/>
        </p:spPr>
        <p:txBody>
          <a:bodyPr wrap="none" rtlCol="0">
            <a:spAutoFit/>
          </a:bodyPr>
          <a:lstStyle/>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Some of these are obscure and truly bizarre</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Division</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Anti-Join</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Left semi-join</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Right semi-join</a:t>
            </a:r>
          </a:p>
          <a:p>
            <a:pPr marR="0" lvl="1" algn="l" defTabSz="457200" rtl="0" eaLnBrk="1" fontAlgn="base" latinLnBrk="0" hangingPunct="1">
              <a:lnSpc>
                <a:spcPct val="100000"/>
              </a:lnSpc>
              <a:spcBef>
                <a:spcPct val="0"/>
              </a:spcBef>
              <a:spcAft>
                <a:spcPct val="0"/>
              </a:spcAft>
              <a:buClrTx/>
              <a:buSzTx/>
              <a:tabLst/>
              <a:defRPr/>
            </a:pPr>
            <a:r>
              <a:rPr lang="en-US" sz="1200" b="1" dirty="0">
                <a:solidFill>
                  <a:prstClr val="black"/>
                </a:solidFill>
              </a:rPr>
              <a:t>I must look them up again every semester.</a:t>
            </a:r>
            <a:br>
              <a:rPr kumimoji="0" lang="en-US" sz="1200" b="1" i="0" u="none" strike="noStrike" kern="1200" cap="none" spc="0" normalizeH="0" baseline="0" noProof="0" dirty="0">
                <a:ln>
                  <a:noFill/>
                </a:ln>
                <a:solidFill>
                  <a:prstClr val="black"/>
                </a:solidFill>
                <a:effectLst/>
                <a:uLnTx/>
                <a:uFillTx/>
                <a:latin typeface="Calibri" charset="0"/>
                <a:ea typeface="ＭＳ Ｐゴシック" charset="-128"/>
                <a:cs typeface="+mn-cs"/>
              </a:rPr>
            </a:br>
            <a:endParaRPr kumimoji="0" lang="en-US" sz="1200" b="1" i="0" u="none" strike="noStrike" kern="1200" cap="none" spc="0" normalizeH="0" baseline="0" noProof="0" dirty="0">
              <a:ln>
                <a:noFill/>
              </a:ln>
              <a:solidFill>
                <a:prstClr val="black"/>
              </a:solidFill>
              <a:effectLst/>
              <a:uLnTx/>
              <a:uFillTx/>
              <a:latin typeface="Calibri" charset="0"/>
              <a:ea typeface="ＭＳ Ｐゴシック" charset="-128"/>
              <a:cs typeface="+mn-cs"/>
            </a:endParaRP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Most SQL engines do not support them.</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You can implement them using combinations of JOIN, SELECT, WHERE, ... ...</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But, I cannot every remember using them in applications I have developed.</a:t>
            </a:r>
            <a:b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br>
            <a:endPar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endParaRP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Outer JOIN is very useful, but less common. We will cover.</a:t>
            </a:r>
            <a:b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br>
            <a:endPar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endParaRP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There are also some “patterns” or “terms”</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Equijoin</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Non-</a:t>
            </a:r>
            <a:r>
              <a:rPr kumimoji="0" lang="en-US" sz="1200" b="0" i="0" u="none" strike="noStrike" kern="1200" cap="none" spc="0" normalizeH="0" baseline="0" noProof="0" dirty="0" err="1">
                <a:ln>
                  <a:noFill/>
                </a:ln>
                <a:solidFill>
                  <a:prstClr val="black"/>
                </a:solidFill>
                <a:effectLst/>
                <a:uLnTx/>
                <a:uFillTx/>
                <a:latin typeface="Calibri" charset="0"/>
                <a:ea typeface="ＭＳ Ｐゴシック" charset="-128"/>
                <a:cs typeface="+mn-cs"/>
              </a:rPr>
              <a:t>equi</a:t>
            </a: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 join</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Natural join</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Theta join</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 ...</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endParaRP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I may ask you to define these terms on some exams because they may be common</a:t>
            </a:r>
            <a:b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b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internships/job interview questions.</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9046072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90CDE09-80DC-CC0B-A9D1-31B825BED0ED}"/>
              </a:ext>
            </a:extLst>
          </p:cNvPr>
          <p:cNvSpPr>
            <a:spLocks noGrp="1"/>
          </p:cNvSpPr>
          <p:nvPr>
            <p:ph type="title"/>
          </p:nvPr>
        </p:nvSpPr>
        <p:spPr/>
        <p:txBody>
          <a:bodyPr/>
          <a:lstStyle/>
          <a:p>
            <a:r>
              <a:rPr lang="en-US" dirty="0"/>
              <a:t>Semi-Join</a:t>
            </a:r>
          </a:p>
        </p:txBody>
      </p:sp>
      <p:pic>
        <p:nvPicPr>
          <p:cNvPr id="4" name="Picture 3">
            <a:extLst>
              <a:ext uri="{FF2B5EF4-FFF2-40B4-BE49-F238E27FC236}">
                <a16:creationId xmlns:a16="http://schemas.microsoft.com/office/drawing/2014/main" id="{60C89095-3955-157E-AB94-95AF07997A23}"/>
              </a:ext>
            </a:extLst>
          </p:cNvPr>
          <p:cNvPicPr>
            <a:picLocks noChangeAspect="1"/>
          </p:cNvPicPr>
          <p:nvPr/>
        </p:nvPicPr>
        <p:blipFill>
          <a:blip r:embed="rId2"/>
          <a:stretch>
            <a:fillRect/>
          </a:stretch>
        </p:blipFill>
        <p:spPr>
          <a:xfrm>
            <a:off x="685800" y="475025"/>
            <a:ext cx="7772400" cy="4193449"/>
          </a:xfrm>
          <a:prstGeom prst="rect">
            <a:avLst/>
          </a:prstGeom>
        </p:spPr>
      </p:pic>
    </p:spTree>
    <p:extLst>
      <p:ext uri="{BB962C8B-B14F-4D97-AF65-F5344CB8AC3E}">
        <p14:creationId xmlns:p14="http://schemas.microsoft.com/office/powerpoint/2010/main" val="4709931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96C5EB7-E97B-2BC9-3959-AD1C89043646}"/>
              </a:ext>
            </a:extLst>
          </p:cNvPr>
          <p:cNvSpPr>
            <a:spLocks noGrp="1"/>
          </p:cNvSpPr>
          <p:nvPr>
            <p:ph idx="1"/>
          </p:nvPr>
        </p:nvSpPr>
        <p:spPr/>
        <p:txBody>
          <a:bodyPr/>
          <a:lstStyle/>
          <a:p>
            <a:r>
              <a:rPr lang="en-US" dirty="0"/>
              <a:t>course ⋉ (</a:t>
            </a:r>
            <a:r>
              <a:rPr lang="el-GR" dirty="0"/>
              <a:t>σ </a:t>
            </a:r>
            <a:r>
              <a:rPr lang="en-US" dirty="0"/>
              <a:t>semester='Spring' ∧ year=2010 (section))</a:t>
            </a:r>
          </a:p>
          <a:p>
            <a:pPr lvl="1"/>
            <a:r>
              <a:rPr lang="en-US" dirty="0"/>
              <a:t>The common column name is </a:t>
            </a:r>
            <a:r>
              <a:rPr lang="en-US" i="1" dirty="0" err="1"/>
              <a:t>course_id</a:t>
            </a:r>
            <a:r>
              <a:rPr lang="en-US" i="1" dirty="0"/>
              <a:t>.</a:t>
            </a:r>
          </a:p>
          <a:p>
            <a:pPr lvl="1"/>
            <a:r>
              <a:rPr lang="en-US" dirty="0"/>
              <a:t>The query produces the rows from course for which there is section of the course in the Spring of 2010</a:t>
            </a:r>
          </a:p>
          <a:p>
            <a:r>
              <a:rPr lang="en-US" dirty="0"/>
              <a:t>Note:</a:t>
            </a:r>
          </a:p>
          <a:p>
            <a:pPr lvl="1"/>
            <a:r>
              <a:rPr lang="en-US" dirty="0"/>
              <a:t>Walk through this in detail in </a:t>
            </a:r>
            <a:r>
              <a:rPr lang="en-US" dirty="0" err="1"/>
              <a:t>RelaX</a:t>
            </a:r>
            <a:r>
              <a:rPr lang="en-US" dirty="0"/>
              <a:t>.</a:t>
            </a:r>
          </a:p>
          <a:p>
            <a:pPr lvl="1"/>
            <a:r>
              <a:rPr lang="en-US" dirty="0"/>
              <a:t>We will see the corresponding</a:t>
            </a:r>
            <a:br>
              <a:rPr lang="en-US" dirty="0"/>
            </a:br>
            <a:r>
              <a:rPr lang="en-US" dirty="0"/>
              <a:t>SQL later.</a:t>
            </a:r>
          </a:p>
        </p:txBody>
      </p:sp>
      <p:sp>
        <p:nvSpPr>
          <p:cNvPr id="3" name="Title 2">
            <a:extLst>
              <a:ext uri="{FF2B5EF4-FFF2-40B4-BE49-F238E27FC236}">
                <a16:creationId xmlns:a16="http://schemas.microsoft.com/office/drawing/2014/main" id="{97C10CCC-CF17-5A29-AB1E-0666081CD5EE}"/>
              </a:ext>
            </a:extLst>
          </p:cNvPr>
          <p:cNvSpPr>
            <a:spLocks noGrp="1"/>
          </p:cNvSpPr>
          <p:nvPr>
            <p:ph type="title"/>
          </p:nvPr>
        </p:nvSpPr>
        <p:spPr/>
        <p:txBody>
          <a:bodyPr/>
          <a:lstStyle/>
          <a:p>
            <a:r>
              <a:rPr lang="en-US" dirty="0"/>
              <a:t>Semi-Join</a:t>
            </a:r>
          </a:p>
        </p:txBody>
      </p:sp>
      <p:pic>
        <p:nvPicPr>
          <p:cNvPr id="4" name="Picture 3">
            <a:extLst>
              <a:ext uri="{FF2B5EF4-FFF2-40B4-BE49-F238E27FC236}">
                <a16:creationId xmlns:a16="http://schemas.microsoft.com/office/drawing/2014/main" id="{26C03640-7DEE-49B8-307C-CB9E1F67CB4A}"/>
              </a:ext>
            </a:extLst>
          </p:cNvPr>
          <p:cNvPicPr>
            <a:picLocks noChangeAspect="1"/>
          </p:cNvPicPr>
          <p:nvPr/>
        </p:nvPicPr>
        <p:blipFill>
          <a:blip r:embed="rId2"/>
          <a:stretch>
            <a:fillRect/>
          </a:stretch>
        </p:blipFill>
        <p:spPr>
          <a:xfrm>
            <a:off x="4648200" y="1733550"/>
            <a:ext cx="2939740" cy="2743200"/>
          </a:xfrm>
          <a:prstGeom prst="rect">
            <a:avLst/>
          </a:prstGeom>
        </p:spPr>
      </p:pic>
    </p:spTree>
    <p:extLst>
      <p:ext uri="{BB962C8B-B14F-4D97-AF65-F5344CB8AC3E}">
        <p14:creationId xmlns:p14="http://schemas.microsoft.com/office/powerpoint/2010/main" val="33202772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7E25037-276B-F23D-7A7B-F6D161DA000E}"/>
              </a:ext>
            </a:extLst>
          </p:cNvPr>
          <p:cNvSpPr>
            <a:spLocks noGrp="1"/>
          </p:cNvSpPr>
          <p:nvPr>
            <p:ph type="title"/>
          </p:nvPr>
        </p:nvSpPr>
        <p:spPr/>
        <p:txBody>
          <a:bodyPr/>
          <a:lstStyle/>
          <a:p>
            <a:r>
              <a:rPr lang="en-US" dirty="0"/>
              <a:t>Anti-Join</a:t>
            </a:r>
          </a:p>
        </p:txBody>
      </p:sp>
      <p:pic>
        <p:nvPicPr>
          <p:cNvPr id="4" name="Picture 3">
            <a:extLst>
              <a:ext uri="{FF2B5EF4-FFF2-40B4-BE49-F238E27FC236}">
                <a16:creationId xmlns:a16="http://schemas.microsoft.com/office/drawing/2014/main" id="{175EF97B-34D9-5E7D-7467-D9D284A5E599}"/>
              </a:ext>
            </a:extLst>
          </p:cNvPr>
          <p:cNvPicPr>
            <a:picLocks noChangeAspect="1"/>
          </p:cNvPicPr>
          <p:nvPr/>
        </p:nvPicPr>
        <p:blipFill>
          <a:blip r:embed="rId2"/>
          <a:stretch>
            <a:fillRect/>
          </a:stretch>
        </p:blipFill>
        <p:spPr>
          <a:xfrm>
            <a:off x="304800" y="560850"/>
            <a:ext cx="5706323" cy="4021799"/>
          </a:xfrm>
          <a:prstGeom prst="rect">
            <a:avLst/>
          </a:prstGeom>
        </p:spPr>
      </p:pic>
      <p:sp>
        <p:nvSpPr>
          <p:cNvPr id="5" name="Content Placeholder 4">
            <a:extLst>
              <a:ext uri="{FF2B5EF4-FFF2-40B4-BE49-F238E27FC236}">
                <a16:creationId xmlns:a16="http://schemas.microsoft.com/office/drawing/2014/main" id="{2872E93C-31E7-645E-E90E-EC894F3E6214}"/>
              </a:ext>
            </a:extLst>
          </p:cNvPr>
          <p:cNvSpPr>
            <a:spLocks noGrp="1"/>
          </p:cNvSpPr>
          <p:nvPr>
            <p:ph idx="1"/>
          </p:nvPr>
        </p:nvSpPr>
        <p:spPr>
          <a:xfrm>
            <a:off x="5257800" y="1428750"/>
            <a:ext cx="3733800" cy="2590800"/>
          </a:xfrm>
        </p:spPr>
        <p:txBody>
          <a:bodyPr/>
          <a:lstStyle/>
          <a:p>
            <a:pPr marL="0" indent="0">
              <a:buNone/>
            </a:pPr>
            <a:r>
              <a:rPr lang="en-US" sz="1600" dirty="0"/>
              <a:t>Using the sample university dataset,</a:t>
            </a:r>
          </a:p>
          <a:p>
            <a:pPr marL="0" indent="0">
              <a:buNone/>
            </a:pPr>
            <a:r>
              <a:rPr lang="en-US" sz="1600" dirty="0"/>
              <a:t>Instructors that are not advisors.</a:t>
            </a:r>
          </a:p>
          <a:p>
            <a:r>
              <a:rPr lang="en-US" sz="1600" dirty="0"/>
              <a:t>Anti-Join: instructor ▷ ID=</a:t>
            </a:r>
            <a:r>
              <a:rPr lang="en-US" sz="1600" dirty="0" err="1"/>
              <a:t>i_id</a:t>
            </a:r>
            <a:r>
              <a:rPr lang="en-US" sz="1600" dirty="0"/>
              <a:t> advisor</a:t>
            </a:r>
          </a:p>
          <a:p>
            <a:r>
              <a:rPr lang="en-US" sz="1600" dirty="0"/>
              <a:t>One of many equivalent queries:</a:t>
            </a:r>
          </a:p>
          <a:p>
            <a:pPr marL="0" indent="0">
              <a:buNone/>
            </a:pPr>
            <a:r>
              <a:rPr lang="el-GR" sz="1600" dirty="0"/>
              <a:t>π </a:t>
            </a:r>
            <a:r>
              <a:rPr lang="en-US" sz="1600" dirty="0"/>
              <a:t>ID, name, </a:t>
            </a:r>
            <a:r>
              <a:rPr lang="en-US" sz="1600" dirty="0" err="1"/>
              <a:t>dept_name</a:t>
            </a:r>
            <a:r>
              <a:rPr lang="en-US" sz="1600" dirty="0"/>
              <a:t>, salary</a:t>
            </a:r>
          </a:p>
          <a:p>
            <a:pPr marL="0" indent="0">
              <a:buNone/>
            </a:pPr>
            <a:r>
              <a:rPr lang="en-US" sz="1600" dirty="0"/>
              <a:t>	(</a:t>
            </a:r>
            <a:r>
              <a:rPr lang="el-GR" sz="1600" dirty="0"/>
              <a:t>σ </a:t>
            </a:r>
            <a:r>
              <a:rPr lang="en-US" sz="1600" dirty="0" err="1"/>
              <a:t>i_id</a:t>
            </a:r>
            <a:r>
              <a:rPr lang="en-US" sz="1600" dirty="0"/>
              <a:t>=NULL </a:t>
            </a:r>
          </a:p>
          <a:p>
            <a:pPr marL="0" indent="0">
              <a:buNone/>
            </a:pPr>
            <a:r>
              <a:rPr lang="en-US" sz="1600" dirty="0"/>
              <a:t>		(instructor ⟕ ID=</a:t>
            </a:r>
            <a:r>
              <a:rPr lang="en-US" sz="1600" dirty="0" err="1"/>
              <a:t>i_id</a:t>
            </a:r>
            <a:r>
              <a:rPr lang="en-US" sz="1600" dirty="0"/>
              <a:t> advisor)) </a:t>
            </a:r>
          </a:p>
        </p:txBody>
      </p:sp>
    </p:spTree>
    <p:extLst>
      <p:ext uri="{BB962C8B-B14F-4D97-AF65-F5344CB8AC3E}">
        <p14:creationId xmlns:p14="http://schemas.microsoft.com/office/powerpoint/2010/main" val="35103603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3AA41F6A-941B-F6C9-FBF7-B25CBE86D715}"/>
              </a:ext>
            </a:extLst>
          </p:cNvPr>
          <p:cNvSpPr>
            <a:spLocks noGrp="1"/>
          </p:cNvSpPr>
          <p:nvPr>
            <p:ph idx="1"/>
          </p:nvPr>
        </p:nvSpPr>
        <p:spPr/>
        <p:txBody>
          <a:bodyPr/>
          <a:lstStyle/>
          <a:p>
            <a:r>
              <a:rPr lang="en-US" dirty="0"/>
              <a:t>Scroll through … … </a:t>
            </a:r>
            <a:r>
              <a:rPr lang="en-US" dirty="0">
                <a:hlinkClick r:id="rId2"/>
              </a:rPr>
              <a:t>https://en.wikipedia.org/wiki/Relational_algebra</a:t>
            </a:r>
            <a:endParaRPr lang="en-US" dirty="0"/>
          </a:p>
          <a:p>
            <a:r>
              <a:rPr lang="en-US" dirty="0"/>
              <a:t>I am not even going to try to figure this out right now.</a:t>
            </a:r>
            <a:br>
              <a:rPr lang="en-US" dirty="0"/>
            </a:br>
            <a:r>
              <a:rPr lang="en-US" dirty="0"/>
              <a:t>I already have a headache.</a:t>
            </a:r>
          </a:p>
        </p:txBody>
      </p:sp>
      <p:sp>
        <p:nvSpPr>
          <p:cNvPr id="3" name="Title 2">
            <a:extLst>
              <a:ext uri="{FF2B5EF4-FFF2-40B4-BE49-F238E27FC236}">
                <a16:creationId xmlns:a16="http://schemas.microsoft.com/office/drawing/2014/main" id="{6E664566-FE5A-1352-E2A2-DFFF0AC508CD}"/>
              </a:ext>
            </a:extLst>
          </p:cNvPr>
          <p:cNvSpPr>
            <a:spLocks noGrp="1"/>
          </p:cNvSpPr>
          <p:nvPr>
            <p:ph type="title"/>
          </p:nvPr>
        </p:nvSpPr>
        <p:spPr/>
        <p:txBody>
          <a:bodyPr/>
          <a:lstStyle/>
          <a:p>
            <a:r>
              <a:rPr lang="en-US" dirty="0"/>
              <a:t>Set Division</a:t>
            </a:r>
          </a:p>
        </p:txBody>
      </p:sp>
    </p:spTree>
    <p:extLst>
      <p:ext uri="{BB962C8B-B14F-4D97-AF65-F5344CB8AC3E}">
        <p14:creationId xmlns:p14="http://schemas.microsoft.com/office/powerpoint/2010/main" val="22941722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8">
            <a:extLst>
              <a:ext uri="{FF2B5EF4-FFF2-40B4-BE49-F238E27FC236}">
                <a16:creationId xmlns:a16="http://schemas.microsoft.com/office/drawing/2014/main" id="{1D58FBE9-F83E-6849-8671-F38777A2B103}"/>
              </a:ext>
            </a:extLst>
          </p:cNvPr>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SQL</a:t>
            </a:r>
          </a:p>
        </p:txBody>
      </p:sp>
      <p:sp>
        <p:nvSpPr>
          <p:cNvPr id="8" name="TextBox 9">
            <a:extLst>
              <a:ext uri="{FF2B5EF4-FFF2-40B4-BE49-F238E27FC236}">
                <a16:creationId xmlns:a16="http://schemas.microsoft.com/office/drawing/2014/main" id="{2018028D-F7E9-1E97-DF0D-AC9F90B19786}"/>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19</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W4111_002_2024_1: Lecture 4: ER, Relational, SQL (III) 		© Donald F. Ferguson, 2024</a:t>
            </a:r>
            <a:endParaRPr lang="en-US" altLang="en-US" sz="800" i="1" dirty="0">
              <a:solidFill>
                <a:schemeClr val="bg1"/>
              </a:solidFill>
            </a:endParaRPr>
          </a:p>
        </p:txBody>
      </p:sp>
    </p:spTree>
    <p:extLst>
      <p:ext uri="{BB962C8B-B14F-4D97-AF65-F5344CB8AC3E}">
        <p14:creationId xmlns:p14="http://schemas.microsoft.com/office/powerpoint/2010/main" val="17532458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226D37-7D31-EBEE-2582-E7070F13D5C1}"/>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5BAEE19E-7873-3446-62F1-868F09EBA4DD}"/>
              </a:ext>
            </a:extLst>
          </p:cNvPr>
          <p:cNvPicPr>
            <a:picLocks noChangeAspect="1"/>
          </p:cNvPicPr>
          <p:nvPr/>
        </p:nvPicPr>
        <p:blipFill>
          <a:blip r:embed="rId3"/>
          <a:stretch>
            <a:fillRect/>
          </a:stretch>
        </p:blipFill>
        <p:spPr>
          <a:xfrm>
            <a:off x="-2" y="-1"/>
            <a:ext cx="9144001" cy="5143501"/>
          </a:xfrm>
          <a:prstGeom prst="rect">
            <a:avLst/>
          </a:prstGeom>
        </p:spPr>
      </p:pic>
      <p:sp>
        <p:nvSpPr>
          <p:cNvPr id="7" name="Rectangle 6">
            <a:extLst>
              <a:ext uri="{FF2B5EF4-FFF2-40B4-BE49-F238E27FC236}">
                <a16:creationId xmlns:a16="http://schemas.microsoft.com/office/drawing/2014/main" id="{6E459CD4-D0DE-AFB7-02E9-523944DC0E37}"/>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3075" name="Picture 7">
            <a:extLst>
              <a:ext uri="{FF2B5EF4-FFF2-40B4-BE49-F238E27FC236}">
                <a16:creationId xmlns:a16="http://schemas.microsoft.com/office/drawing/2014/main" id="{0D9257C9-4222-2AAC-294C-258FB9A95B20}"/>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6" name="TextBox 9">
            <a:extLst>
              <a:ext uri="{FF2B5EF4-FFF2-40B4-BE49-F238E27FC236}">
                <a16:creationId xmlns:a16="http://schemas.microsoft.com/office/drawing/2014/main" id="{15D594F1-16BB-1E25-1278-D3920B04EE80}"/>
              </a:ext>
            </a:extLst>
          </p:cNvPr>
          <p:cNvSpPr txBox="1">
            <a:spLocks noChangeArrowheads="1"/>
          </p:cNvSpPr>
          <p:nvPr/>
        </p:nvSpPr>
        <p:spPr bwMode="auto">
          <a:xfrm>
            <a:off x="0" y="12616"/>
            <a:ext cx="8458202"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t>W4111 – Introduction to Databases</a:t>
            </a:r>
            <a:br>
              <a:rPr lang="en-US" altLang="en-US" sz="2800" i="1" dirty="0"/>
            </a:br>
            <a:r>
              <a:rPr lang="en-US" altLang="en-US" sz="2800" i="1" dirty="0"/>
              <a:t>Section 002, Spring 2024</a:t>
            </a:r>
            <a:br>
              <a:rPr lang="en-US" altLang="en-US" sz="2800" i="1" dirty="0"/>
            </a:br>
            <a:br>
              <a:rPr lang="en-US" altLang="en-US" sz="2800" i="1" dirty="0"/>
            </a:br>
            <a:r>
              <a:rPr lang="en-US" altLang="en-US" sz="2800" i="1" dirty="0"/>
              <a:t>Lecture 4: ER, Relational, SQL (III)</a:t>
            </a:r>
          </a:p>
        </p:txBody>
      </p:sp>
      <p:sp>
        <p:nvSpPr>
          <p:cNvPr id="3077" name="TextBox 10">
            <a:extLst>
              <a:ext uri="{FF2B5EF4-FFF2-40B4-BE49-F238E27FC236}">
                <a16:creationId xmlns:a16="http://schemas.microsoft.com/office/drawing/2014/main" id="{8DCBDBF2-E02F-BEAF-BCD1-CED06E3261E7}"/>
              </a:ext>
            </a:extLst>
          </p:cNvPr>
          <p:cNvSpPr txBox="1">
            <a:spLocks noChangeArrowheads="1"/>
          </p:cNvSpPr>
          <p:nvPr/>
        </p:nvSpPr>
        <p:spPr bwMode="auto">
          <a:xfrm>
            <a:off x="0" y="4732991"/>
            <a:ext cx="91440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r>
              <a:rPr lang="en-US" altLang="en-US" sz="1200" i="1" dirty="0">
                <a:solidFill>
                  <a:schemeClr val="bg1"/>
                </a:solidFill>
              </a:rPr>
              <a:t>© Donald F. Ferguson, 2024</a:t>
            </a:r>
          </a:p>
        </p:txBody>
      </p:sp>
      <p:sp>
        <p:nvSpPr>
          <p:cNvPr id="3" name="Rounded Rectangle 2">
            <a:extLst>
              <a:ext uri="{FF2B5EF4-FFF2-40B4-BE49-F238E27FC236}">
                <a16:creationId xmlns:a16="http://schemas.microsoft.com/office/drawing/2014/main" id="{1C222C84-D114-81AD-98BA-0B9AE2EF8E6B}"/>
              </a:ext>
            </a:extLst>
          </p:cNvPr>
          <p:cNvSpPr/>
          <p:nvPr/>
        </p:nvSpPr>
        <p:spPr>
          <a:xfrm>
            <a:off x="1219200" y="2114550"/>
            <a:ext cx="6019802" cy="1583389"/>
          </a:xfrm>
          <a:prstGeom prst="roundRect">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t>We will start in a couple of minutes.</a:t>
            </a:r>
          </a:p>
        </p:txBody>
      </p:sp>
    </p:spTree>
    <p:extLst>
      <p:ext uri="{BB962C8B-B14F-4D97-AF65-F5344CB8AC3E}">
        <p14:creationId xmlns:p14="http://schemas.microsoft.com/office/powerpoint/2010/main" val="36734708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AEFE3A-3BBB-D43C-C3A0-70795145F9E3}"/>
            </a:ext>
          </a:extLst>
        </p:cNvPr>
        <p:cNvGrpSpPr/>
        <p:nvPr/>
      </p:nvGrpSpPr>
      <p:grpSpPr>
        <a:xfrm>
          <a:off x="0" y="0"/>
          <a:ext cx="0" cy="0"/>
          <a:chOff x="0" y="0"/>
          <a:chExt cx="0" cy="0"/>
        </a:xfrm>
      </p:grpSpPr>
      <p:pic>
        <p:nvPicPr>
          <p:cNvPr id="9217" name="Picture 1" descr="16x9_grey.jpg">
            <a:extLst>
              <a:ext uri="{FF2B5EF4-FFF2-40B4-BE49-F238E27FC236}">
                <a16:creationId xmlns:a16="http://schemas.microsoft.com/office/drawing/2014/main" id="{18BB4181-13B3-9D09-662E-D4C29B7EABF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024" y="-171450"/>
            <a:ext cx="9162047" cy="5143500"/>
          </a:xfrm>
          <a:prstGeom prst="rect">
            <a:avLst/>
          </a:prstGeom>
          <a:noFill/>
          <a:ln>
            <a:noFill/>
          </a:ln>
        </p:spPr>
      </p:pic>
      <p:sp>
        <p:nvSpPr>
          <p:cNvPr id="7" name="Rectangle 6">
            <a:extLst>
              <a:ext uri="{FF2B5EF4-FFF2-40B4-BE49-F238E27FC236}">
                <a16:creationId xmlns:a16="http://schemas.microsoft.com/office/drawing/2014/main" id="{F101C308-9C25-D27C-7774-0A1C5ECCA802}"/>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a:extLst>
              <a:ext uri="{FF2B5EF4-FFF2-40B4-BE49-F238E27FC236}">
                <a16:creationId xmlns:a16="http://schemas.microsoft.com/office/drawing/2014/main" id="{D71E56F9-78BA-D5D1-C09A-C1F96D0F32F9}"/>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a:extLst>
              <a:ext uri="{FF2B5EF4-FFF2-40B4-BE49-F238E27FC236}">
                <a16:creationId xmlns:a16="http://schemas.microsoft.com/office/drawing/2014/main" id="{B29D7530-BB60-8593-F486-E56E6AE64043}"/>
              </a:ext>
            </a:extLst>
          </p:cNvPr>
          <p:cNvSpPr txBox="1">
            <a:spLocks noChangeArrowheads="1"/>
          </p:cNvSpPr>
          <p:nvPr/>
        </p:nvSpPr>
        <p:spPr bwMode="auto">
          <a:xfrm>
            <a:off x="0" y="1352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NULL</a:t>
            </a:r>
          </a:p>
        </p:txBody>
      </p:sp>
      <p:sp>
        <p:nvSpPr>
          <p:cNvPr id="2" name="TextBox 9">
            <a:extLst>
              <a:ext uri="{FF2B5EF4-FFF2-40B4-BE49-F238E27FC236}">
                <a16:creationId xmlns:a16="http://schemas.microsoft.com/office/drawing/2014/main" id="{9AE6DA78-2BB4-91EE-0402-8760A5646385}"/>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20</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W4111_002_2024_1: Lecture 4: ER, Relational, SQL (III) 		© Donald F. Ferguson, 2024</a:t>
            </a:r>
            <a:endParaRPr lang="en-US" altLang="en-US" sz="800" i="1" dirty="0">
              <a:solidFill>
                <a:schemeClr val="bg1"/>
              </a:solidFill>
            </a:endParaRPr>
          </a:p>
        </p:txBody>
      </p:sp>
    </p:spTree>
    <p:extLst>
      <p:ext uri="{BB962C8B-B14F-4D97-AF65-F5344CB8AC3E}">
        <p14:creationId xmlns:p14="http://schemas.microsoft.com/office/powerpoint/2010/main" val="38445614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7380399-9AEF-CE42-A6BC-CD54F0387242}"/>
              </a:ext>
            </a:extLst>
          </p:cNvPr>
          <p:cNvSpPr>
            <a:spLocks noGrp="1"/>
          </p:cNvSpPr>
          <p:nvPr>
            <p:ph idx="1"/>
          </p:nvPr>
        </p:nvSpPr>
        <p:spPr>
          <a:xfrm>
            <a:off x="152400" y="590550"/>
            <a:ext cx="4495800" cy="4038600"/>
          </a:xfrm>
        </p:spPr>
        <p:txBody>
          <a:bodyPr/>
          <a:lstStyle/>
          <a:p>
            <a:pPr marL="0" indent="0">
              <a:buNone/>
            </a:pPr>
            <a:r>
              <a:rPr lang="en-US" sz="1300" dirty="0"/>
              <a:t>Rule 1: Information Rule</a:t>
            </a:r>
          </a:p>
          <a:p>
            <a:pPr marL="0" indent="0">
              <a:buNone/>
            </a:pPr>
            <a:r>
              <a:rPr lang="en-US" sz="1300" dirty="0"/>
              <a:t>The data stored in a database, may it be user data or metadata, must be a value of some table cell. Everything in a database must be stored in a table format.</a:t>
            </a:r>
          </a:p>
          <a:p>
            <a:pPr marL="0" indent="0">
              <a:buNone/>
            </a:pPr>
            <a:endParaRPr lang="en-US" sz="1300" dirty="0"/>
          </a:p>
          <a:p>
            <a:pPr marL="0" indent="0">
              <a:buNone/>
            </a:pPr>
            <a:r>
              <a:rPr lang="en-US" sz="1300" dirty="0"/>
              <a:t>Rule 2: Guaranteed Access Rule</a:t>
            </a:r>
          </a:p>
          <a:p>
            <a:pPr marL="0" indent="0">
              <a:buNone/>
            </a:pPr>
            <a:r>
              <a:rPr lang="en-US" sz="1300" dirty="0"/>
              <a:t>Every single data element (value) is guaranteed to be accessible logically with a combination of table-name, primary-key (row value), and attribute-name (column value). No other means, such as pointers, can be used to access data.</a:t>
            </a:r>
          </a:p>
          <a:p>
            <a:pPr marL="0" indent="0">
              <a:buNone/>
            </a:pPr>
            <a:endParaRPr lang="en-US" sz="1300" dirty="0"/>
          </a:p>
          <a:p>
            <a:pPr marL="0" indent="0">
              <a:buNone/>
            </a:pPr>
            <a:r>
              <a:rPr lang="en-US" sz="1300" b="1" dirty="0"/>
              <a:t>Rule 3: Systematic Treatment of NULL Values</a:t>
            </a:r>
          </a:p>
          <a:p>
            <a:pPr marL="0" indent="0">
              <a:buNone/>
            </a:pPr>
            <a:r>
              <a:rPr lang="en-US" sz="1300" b="1" dirty="0"/>
              <a:t>The NULL values in a database must be given a systematic and uniform treatment. This is a very important rule because a NULL can be interpreted as one the following − data is missing, data is not known, or data is not applicable.</a:t>
            </a:r>
          </a:p>
        </p:txBody>
      </p:sp>
      <p:sp>
        <p:nvSpPr>
          <p:cNvPr id="2" name="Title 1">
            <a:extLst>
              <a:ext uri="{FF2B5EF4-FFF2-40B4-BE49-F238E27FC236}">
                <a16:creationId xmlns:a16="http://schemas.microsoft.com/office/drawing/2014/main" id="{9608A0B1-68AA-6B44-8AFC-EE4C328DFC8A}"/>
              </a:ext>
            </a:extLst>
          </p:cNvPr>
          <p:cNvSpPr>
            <a:spLocks noGrp="1"/>
          </p:cNvSpPr>
          <p:nvPr>
            <p:ph type="title"/>
          </p:nvPr>
        </p:nvSpPr>
        <p:spPr/>
        <p:txBody>
          <a:bodyPr/>
          <a:lstStyle/>
          <a:p>
            <a:r>
              <a:rPr lang="en-US" dirty="0"/>
              <a:t>Codd’s 12 Rules</a:t>
            </a:r>
          </a:p>
        </p:txBody>
      </p:sp>
      <p:sp>
        <p:nvSpPr>
          <p:cNvPr id="4" name="Content Placeholder 3">
            <a:extLst>
              <a:ext uri="{FF2B5EF4-FFF2-40B4-BE49-F238E27FC236}">
                <a16:creationId xmlns:a16="http://schemas.microsoft.com/office/drawing/2014/main" id="{FB9B4BC5-F27F-6E41-A446-6298C02D654A}"/>
              </a:ext>
            </a:extLst>
          </p:cNvPr>
          <p:cNvSpPr>
            <a:spLocks noGrp="1"/>
          </p:cNvSpPr>
          <p:nvPr>
            <p:ph idx="4294967295"/>
          </p:nvPr>
        </p:nvSpPr>
        <p:spPr>
          <a:xfrm>
            <a:off x="4953000" y="479425"/>
            <a:ext cx="4191000" cy="4038600"/>
          </a:xfrm>
          <a:prstGeom prst="rect">
            <a:avLst/>
          </a:prstGeom>
        </p:spPr>
        <p:txBody>
          <a:bodyPr/>
          <a:lstStyle/>
          <a:p>
            <a:pPr marL="0" indent="0">
              <a:buNone/>
            </a:pPr>
            <a:r>
              <a:rPr lang="en-US" sz="1300" dirty="0"/>
              <a:t>Rule 4: Active Online Catalog</a:t>
            </a:r>
          </a:p>
          <a:p>
            <a:pPr marL="0" indent="0">
              <a:buNone/>
            </a:pPr>
            <a:r>
              <a:rPr lang="en-US" sz="1300" dirty="0"/>
              <a:t>The structure description of the entire database must be stored in an online catalog, known as data dictionary, which can be accessed by authorized users. Users can use the same query language to access the catalog which they use to access the database itself.</a:t>
            </a:r>
          </a:p>
          <a:p>
            <a:pPr marL="0" indent="0">
              <a:buNone/>
            </a:pPr>
            <a:endParaRPr lang="en-US" sz="1300" dirty="0"/>
          </a:p>
          <a:p>
            <a:pPr marL="0" indent="0">
              <a:buNone/>
            </a:pPr>
            <a:r>
              <a:rPr lang="en-US" sz="1300" dirty="0"/>
              <a:t>Rule 5: Comprehensive Data Sub-Language Rule</a:t>
            </a:r>
          </a:p>
          <a:p>
            <a:pPr marL="0" indent="0">
              <a:buNone/>
            </a:pPr>
            <a:r>
              <a:rPr lang="en-US" sz="1300" dirty="0"/>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pPr marL="0" indent="0">
              <a:buNone/>
            </a:pPr>
            <a:endParaRPr lang="en-US" sz="1300" dirty="0"/>
          </a:p>
          <a:p>
            <a:pPr marL="0" indent="0">
              <a:buNone/>
            </a:pPr>
            <a:r>
              <a:rPr lang="en-US" sz="1300" dirty="0"/>
              <a:t>Rule 6: View Updating Rule</a:t>
            </a:r>
          </a:p>
          <a:p>
            <a:pPr marL="0" indent="0">
              <a:buNone/>
            </a:pPr>
            <a:r>
              <a:rPr lang="en-US" sz="1300" dirty="0"/>
              <a:t>All the views of a database, which can theoretically be updated, must also be updatable by the system.</a:t>
            </a:r>
          </a:p>
          <a:p>
            <a:pPr marL="0" indent="0">
              <a:buNone/>
            </a:pPr>
            <a:endParaRPr lang="en-US" sz="1300" dirty="0"/>
          </a:p>
          <a:p>
            <a:pPr marL="0" indent="0">
              <a:buNone/>
            </a:pPr>
            <a:endParaRPr lang="en-US" sz="1300" dirty="0"/>
          </a:p>
        </p:txBody>
      </p:sp>
    </p:spTree>
    <p:extLst>
      <p:ext uri="{BB962C8B-B14F-4D97-AF65-F5344CB8AC3E}">
        <p14:creationId xmlns:p14="http://schemas.microsoft.com/office/powerpoint/2010/main" val="34975528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7380399-9AEF-CE42-A6BC-CD54F0387242}"/>
              </a:ext>
            </a:extLst>
          </p:cNvPr>
          <p:cNvSpPr>
            <a:spLocks noGrp="1"/>
          </p:cNvSpPr>
          <p:nvPr>
            <p:ph idx="1"/>
          </p:nvPr>
        </p:nvSpPr>
        <p:spPr>
          <a:xfrm>
            <a:off x="152400" y="590550"/>
            <a:ext cx="4648200" cy="4038600"/>
          </a:xfrm>
        </p:spPr>
        <p:txBody>
          <a:bodyPr/>
          <a:lstStyle/>
          <a:p>
            <a:pPr marL="0" indent="0">
              <a:buNone/>
            </a:pPr>
            <a:r>
              <a:rPr lang="en-US" sz="1300" dirty="0"/>
              <a:t>Rule 7: High-Level Insert, Update, and Delete Rule</a:t>
            </a:r>
          </a:p>
          <a:p>
            <a:pPr marL="0" indent="0">
              <a:buNone/>
            </a:pPr>
            <a:r>
              <a:rPr lang="en-US" sz="1300" dirty="0"/>
              <a:t>A database must support high-level insertion, </a:t>
            </a:r>
            <a:r>
              <a:rPr lang="en-US" sz="1300" dirty="0" err="1"/>
              <a:t>updation</a:t>
            </a:r>
            <a:r>
              <a:rPr lang="en-US" sz="1300" dirty="0"/>
              <a:t>, and deletion. This must not be limited to a single row, that is, it must also support union, intersection and minus operations to yield sets of data records.</a:t>
            </a:r>
          </a:p>
          <a:p>
            <a:pPr marL="0" indent="0">
              <a:buNone/>
            </a:pPr>
            <a:endParaRPr lang="en-US" sz="1300" dirty="0"/>
          </a:p>
          <a:p>
            <a:pPr marL="0" indent="0">
              <a:buNone/>
            </a:pPr>
            <a:r>
              <a:rPr lang="en-US" sz="1300" dirty="0"/>
              <a:t>Rule 8: Physical Data Independence</a:t>
            </a:r>
          </a:p>
          <a:p>
            <a:pPr marL="0" indent="0">
              <a:buNone/>
            </a:pPr>
            <a:r>
              <a:rPr lang="en-US" sz="1300" dirty="0"/>
              <a:t>The data stored in a database must be independent of the applications that access the database. Any change in the physical structure of a database must not have any impact on how the data is being accessed by external applications.</a:t>
            </a:r>
          </a:p>
          <a:p>
            <a:pPr marL="0" indent="0">
              <a:buNone/>
            </a:pPr>
            <a:endParaRPr lang="en-US" sz="1300" dirty="0"/>
          </a:p>
          <a:p>
            <a:pPr marL="0" indent="0">
              <a:buNone/>
            </a:pPr>
            <a:r>
              <a:rPr lang="en-US" sz="1300" dirty="0"/>
              <a:t>Rule 9: Logical Data Independence</a:t>
            </a:r>
          </a:p>
          <a:p>
            <a:pPr marL="0" indent="0">
              <a:buNone/>
            </a:pPr>
            <a:r>
              <a:rPr lang="en-US" sz="1300" dirty="0"/>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marL="0" indent="0">
              <a:buNone/>
            </a:pPr>
            <a:endParaRPr lang="en-US" sz="1300" dirty="0"/>
          </a:p>
        </p:txBody>
      </p:sp>
      <p:sp>
        <p:nvSpPr>
          <p:cNvPr id="2" name="Title 1">
            <a:extLst>
              <a:ext uri="{FF2B5EF4-FFF2-40B4-BE49-F238E27FC236}">
                <a16:creationId xmlns:a16="http://schemas.microsoft.com/office/drawing/2014/main" id="{9608A0B1-68AA-6B44-8AFC-EE4C328DFC8A}"/>
              </a:ext>
            </a:extLst>
          </p:cNvPr>
          <p:cNvSpPr>
            <a:spLocks noGrp="1"/>
          </p:cNvSpPr>
          <p:nvPr>
            <p:ph type="title"/>
          </p:nvPr>
        </p:nvSpPr>
        <p:spPr/>
        <p:txBody>
          <a:bodyPr/>
          <a:lstStyle/>
          <a:p>
            <a:r>
              <a:rPr lang="en-US" dirty="0"/>
              <a:t>Codd’s 12 Rules</a:t>
            </a:r>
          </a:p>
        </p:txBody>
      </p:sp>
      <p:sp>
        <p:nvSpPr>
          <p:cNvPr id="4" name="Content Placeholder 3">
            <a:extLst>
              <a:ext uri="{FF2B5EF4-FFF2-40B4-BE49-F238E27FC236}">
                <a16:creationId xmlns:a16="http://schemas.microsoft.com/office/drawing/2014/main" id="{FB9B4BC5-F27F-6E41-A446-6298C02D654A}"/>
              </a:ext>
            </a:extLst>
          </p:cNvPr>
          <p:cNvSpPr>
            <a:spLocks noGrp="1"/>
          </p:cNvSpPr>
          <p:nvPr>
            <p:ph idx="4294967295"/>
          </p:nvPr>
        </p:nvSpPr>
        <p:spPr>
          <a:xfrm>
            <a:off x="4953000" y="479425"/>
            <a:ext cx="4191000" cy="4038600"/>
          </a:xfrm>
          <a:prstGeom prst="rect">
            <a:avLst/>
          </a:prstGeom>
        </p:spPr>
        <p:txBody>
          <a:bodyPr/>
          <a:lstStyle/>
          <a:p>
            <a:pPr marL="0" indent="0">
              <a:buNone/>
            </a:pPr>
            <a:r>
              <a:rPr lang="en-US" sz="1300" dirty="0"/>
              <a:t>Rule 10: Integrity Independence</a:t>
            </a:r>
          </a:p>
          <a:p>
            <a:pPr marL="0" indent="0">
              <a:buNone/>
            </a:pPr>
            <a:r>
              <a:rPr lang="en-US" sz="1300" dirty="0"/>
              <a:t>A database must be independent of the application that uses it. All its integrity constraints can be independently modified without the need of any change in the application. This rule makes a database independent of the front-end application and its interface.</a:t>
            </a:r>
          </a:p>
          <a:p>
            <a:pPr marL="0" indent="0">
              <a:buNone/>
            </a:pPr>
            <a:endParaRPr lang="en-US" sz="1300" dirty="0"/>
          </a:p>
          <a:p>
            <a:pPr marL="0" indent="0">
              <a:buNone/>
            </a:pPr>
            <a:r>
              <a:rPr lang="en-US" sz="1300" dirty="0"/>
              <a:t>Rule 11: Distribution Independence</a:t>
            </a:r>
          </a:p>
          <a:p>
            <a:pPr marL="0" indent="0">
              <a:buNone/>
            </a:pPr>
            <a:r>
              <a:rPr lang="en-US" sz="1300" dirty="0"/>
              <a:t>The end-user must not be able to see that the data is distributed over various locations. Users should always get the impression that the data is located at one site only. This rule has been regarded as the foundation of distributed database systems.</a:t>
            </a:r>
          </a:p>
          <a:p>
            <a:pPr marL="0" indent="0">
              <a:buNone/>
            </a:pPr>
            <a:endParaRPr lang="en-US" sz="1300" dirty="0"/>
          </a:p>
          <a:p>
            <a:pPr marL="0" indent="0">
              <a:buNone/>
            </a:pPr>
            <a:r>
              <a:rPr lang="en-US" sz="1300" dirty="0"/>
              <a:t>Rule 12: Non-Subversion Rule</a:t>
            </a:r>
          </a:p>
          <a:p>
            <a:pPr marL="0" indent="0">
              <a:buNone/>
            </a:pPr>
            <a:r>
              <a:rPr lang="en-US" sz="1300" dirty="0"/>
              <a:t>If a system has an interface that provides access to low-level records, then the interface must not be able to subvert the system and bypass security and integrity constraints.</a:t>
            </a:r>
          </a:p>
          <a:p>
            <a:pPr marL="0" indent="0">
              <a:buNone/>
            </a:pPr>
            <a:endParaRPr lang="en-US" sz="1300" dirty="0"/>
          </a:p>
        </p:txBody>
      </p:sp>
    </p:spTree>
    <p:extLst>
      <p:ext uri="{BB962C8B-B14F-4D97-AF65-F5344CB8AC3E}">
        <p14:creationId xmlns:p14="http://schemas.microsoft.com/office/powerpoint/2010/main" val="30897450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B1B2AC1-7650-244D-9D38-905D077E3C39}"/>
              </a:ext>
            </a:extLst>
          </p:cNvPr>
          <p:cNvSpPr>
            <a:spLocks noGrp="1"/>
          </p:cNvSpPr>
          <p:nvPr>
            <p:ph idx="1"/>
          </p:nvPr>
        </p:nvSpPr>
        <p:spPr>
          <a:xfrm>
            <a:off x="152400" y="514350"/>
            <a:ext cx="8839200" cy="4038600"/>
          </a:xfrm>
        </p:spPr>
        <p:txBody>
          <a:bodyPr/>
          <a:lstStyle/>
          <a:p>
            <a:pPr marL="0" indent="0">
              <a:buNone/>
            </a:pPr>
            <a:r>
              <a:rPr lang="en-US" b="1" dirty="0"/>
              <a:t>Rule 3</a:t>
            </a:r>
            <a:r>
              <a:rPr lang="en-US" dirty="0"/>
              <a:t>: Systematic treatment of null values:</a:t>
            </a:r>
          </a:p>
          <a:p>
            <a:pPr lvl="1"/>
            <a:r>
              <a:rPr lang="en-US" dirty="0"/>
              <a:t>“Null values (distinct from the empty character string or a string of blank characters and distinct from zero or any other number) are supported in fully relational DBMS for representing </a:t>
            </a:r>
            <a:r>
              <a:rPr lang="en-US" b="1" dirty="0"/>
              <a:t>missing information</a:t>
            </a:r>
            <a:r>
              <a:rPr lang="en-US" dirty="0"/>
              <a:t> and </a:t>
            </a:r>
            <a:r>
              <a:rPr lang="en-US" b="1" dirty="0"/>
              <a:t>inapplicable</a:t>
            </a:r>
            <a:r>
              <a:rPr lang="en-US" dirty="0"/>
              <a:t> information in a systematic way, independent of data type.”</a:t>
            </a:r>
          </a:p>
          <a:p>
            <a:pPr lvl="1"/>
            <a:endParaRPr lang="en-US" dirty="0"/>
          </a:p>
          <a:p>
            <a:r>
              <a:rPr lang="en-US" dirty="0"/>
              <a:t>Sometimes programmers and database designers are tempted to use “special values” to indicate unknow, missing or inapplicable values.</a:t>
            </a:r>
          </a:p>
          <a:p>
            <a:pPr lvl="1"/>
            <a:r>
              <a:rPr lang="en-US" dirty="0"/>
              <a:t>String: “”, “NA”,  “UNKNOWN”, ...</a:t>
            </a:r>
          </a:p>
          <a:p>
            <a:pPr lvl="1"/>
            <a:r>
              <a:rPr lang="en-US" dirty="0"/>
              <a:t>Numbers: -1, 0, -9999</a:t>
            </a:r>
          </a:p>
          <a:p>
            <a:pPr lvl="1"/>
            <a:endParaRPr lang="en-US" dirty="0"/>
          </a:p>
          <a:p>
            <a:r>
              <a:rPr lang="en-US" dirty="0"/>
              <a:t>Indicators can cause confusion because you have to carefully code some SQL statements to the specific, varying choices programmers made.</a:t>
            </a:r>
          </a:p>
        </p:txBody>
      </p:sp>
      <p:sp>
        <p:nvSpPr>
          <p:cNvPr id="3" name="Title 2">
            <a:extLst>
              <a:ext uri="{FF2B5EF4-FFF2-40B4-BE49-F238E27FC236}">
                <a16:creationId xmlns:a16="http://schemas.microsoft.com/office/drawing/2014/main" id="{A9BD14DF-A9A8-194E-BC7A-EDA6E84F3373}"/>
              </a:ext>
            </a:extLst>
          </p:cNvPr>
          <p:cNvSpPr>
            <a:spLocks noGrp="1"/>
          </p:cNvSpPr>
          <p:nvPr>
            <p:ph type="title"/>
          </p:nvPr>
        </p:nvSpPr>
        <p:spPr/>
        <p:txBody>
          <a:bodyPr/>
          <a:lstStyle/>
          <a:p>
            <a:r>
              <a:rPr lang="en-US" dirty="0"/>
              <a:t>Codd’s 12 Rules</a:t>
            </a:r>
          </a:p>
        </p:txBody>
      </p:sp>
    </p:spTree>
    <p:extLst>
      <p:ext uri="{BB962C8B-B14F-4D97-AF65-F5344CB8AC3E}">
        <p14:creationId xmlns:p14="http://schemas.microsoft.com/office/powerpoint/2010/main" val="28647044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5DC2ACCF-BF06-E64A-9A0F-2A5D12FC719B}"/>
              </a:ext>
            </a:extLst>
          </p:cNvPr>
          <p:cNvSpPr>
            <a:spLocks noGrp="1"/>
          </p:cNvSpPr>
          <p:nvPr>
            <p:ph idx="1"/>
          </p:nvPr>
        </p:nvSpPr>
        <p:spPr>
          <a:xfrm>
            <a:off x="3713630" y="518845"/>
            <a:ext cx="5257800" cy="1664550"/>
          </a:xfrm>
        </p:spPr>
        <p:txBody>
          <a:bodyPr/>
          <a:lstStyle/>
          <a:p>
            <a:pPr marL="0" indent="0">
              <a:buNone/>
            </a:pPr>
            <a:r>
              <a:rPr lang="en-US" sz="1600" dirty="0"/>
              <a:t>Without NULL, to get a correct answer:</a:t>
            </a:r>
          </a:p>
          <a:p>
            <a:r>
              <a:rPr lang="en-US" sz="1600" dirty="0"/>
              <a:t>I must understand the domain to determine “unknown” values or know what choice a developer made.</a:t>
            </a:r>
          </a:p>
          <a:p>
            <a:r>
              <a:rPr lang="en-US" sz="1600" dirty="0"/>
              <a:t>Explicitly include “where weight != 0” in all statements.</a:t>
            </a:r>
          </a:p>
          <a:p>
            <a:r>
              <a:rPr lang="en-US" sz="1600" dirty="0"/>
              <a:t>And this varies from column to column, table to table,</a:t>
            </a:r>
            <a:br>
              <a:rPr lang="en-US" sz="1600" dirty="0"/>
            </a:br>
            <a:r>
              <a:rPr lang="en-US" sz="1600" dirty="0"/>
              <a:t>schema to schema, etc.</a:t>
            </a:r>
          </a:p>
        </p:txBody>
      </p:sp>
      <p:sp>
        <p:nvSpPr>
          <p:cNvPr id="3" name="Title 2">
            <a:extLst>
              <a:ext uri="{FF2B5EF4-FFF2-40B4-BE49-F238E27FC236}">
                <a16:creationId xmlns:a16="http://schemas.microsoft.com/office/drawing/2014/main" id="{BE59ED6F-2CEC-7B4F-9841-18C187E5572E}"/>
              </a:ext>
            </a:extLst>
          </p:cNvPr>
          <p:cNvSpPr>
            <a:spLocks noGrp="1"/>
          </p:cNvSpPr>
          <p:nvPr>
            <p:ph type="title"/>
          </p:nvPr>
        </p:nvSpPr>
        <p:spPr/>
        <p:txBody>
          <a:bodyPr/>
          <a:lstStyle/>
          <a:p>
            <a:r>
              <a:rPr lang="en-US" dirty="0"/>
              <a:t>NULL and Correct Answers</a:t>
            </a:r>
          </a:p>
        </p:txBody>
      </p:sp>
      <p:pic>
        <p:nvPicPr>
          <p:cNvPr id="4" name="Picture 3">
            <a:extLst>
              <a:ext uri="{FF2B5EF4-FFF2-40B4-BE49-F238E27FC236}">
                <a16:creationId xmlns:a16="http://schemas.microsoft.com/office/drawing/2014/main" id="{8F12800C-54DD-A147-BE28-1912CB1CC3CA}"/>
              </a:ext>
            </a:extLst>
          </p:cNvPr>
          <p:cNvPicPr>
            <a:picLocks noChangeAspect="1"/>
          </p:cNvPicPr>
          <p:nvPr/>
        </p:nvPicPr>
        <p:blipFill>
          <a:blip r:embed="rId2"/>
          <a:stretch>
            <a:fillRect/>
          </a:stretch>
        </p:blipFill>
        <p:spPr>
          <a:xfrm>
            <a:off x="172570" y="590550"/>
            <a:ext cx="3377483" cy="2700830"/>
          </a:xfrm>
          <a:prstGeom prst="rect">
            <a:avLst/>
          </a:prstGeom>
        </p:spPr>
      </p:pic>
      <p:pic>
        <p:nvPicPr>
          <p:cNvPr id="5" name="Picture 4">
            <a:extLst>
              <a:ext uri="{FF2B5EF4-FFF2-40B4-BE49-F238E27FC236}">
                <a16:creationId xmlns:a16="http://schemas.microsoft.com/office/drawing/2014/main" id="{DB835BF7-8A1A-9140-BEEE-046473A67A17}"/>
              </a:ext>
            </a:extLst>
          </p:cNvPr>
          <p:cNvPicPr>
            <a:picLocks noChangeAspect="1"/>
          </p:cNvPicPr>
          <p:nvPr/>
        </p:nvPicPr>
        <p:blipFill>
          <a:blip r:embed="rId3"/>
          <a:stretch>
            <a:fillRect/>
          </a:stretch>
        </p:blipFill>
        <p:spPr>
          <a:xfrm>
            <a:off x="2698349" y="2257922"/>
            <a:ext cx="5791200" cy="2359378"/>
          </a:xfrm>
          <a:prstGeom prst="rect">
            <a:avLst/>
          </a:prstGeom>
        </p:spPr>
      </p:pic>
    </p:spTree>
    <p:extLst>
      <p:ext uri="{BB962C8B-B14F-4D97-AF65-F5344CB8AC3E}">
        <p14:creationId xmlns:p14="http://schemas.microsoft.com/office/powerpoint/2010/main" val="29769829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1890" name="Rectangle 2"/>
          <p:cNvSpPr>
            <a:spLocks noGrp="1" noChangeArrowheads="1"/>
          </p:cNvSpPr>
          <p:nvPr>
            <p:ph type="title"/>
          </p:nvPr>
        </p:nvSpPr>
        <p:spPr/>
        <p:txBody>
          <a:bodyPr/>
          <a:lstStyle/>
          <a:p>
            <a:r>
              <a:rPr lang="en-US" altLang="en-US" dirty="0"/>
              <a:t>Null Values</a:t>
            </a:r>
          </a:p>
        </p:txBody>
      </p:sp>
      <p:sp>
        <p:nvSpPr>
          <p:cNvPr id="33794" name="Rectangle 3"/>
          <p:cNvSpPr>
            <a:spLocks noGrp="1" noChangeArrowheads="1"/>
          </p:cNvSpPr>
          <p:nvPr>
            <p:ph type="body" idx="1"/>
          </p:nvPr>
        </p:nvSpPr>
        <p:spPr>
          <a:xfrm>
            <a:off x="1719263" y="829866"/>
            <a:ext cx="5709127" cy="3486102"/>
          </a:xfrm>
        </p:spPr>
        <p:txBody>
          <a:bodyPr/>
          <a:lstStyle/>
          <a:p>
            <a:r>
              <a:rPr lang="en-US" altLang="en-US" dirty="0"/>
              <a:t>It is possible for tuples to have a null value, denoted by </a:t>
            </a:r>
            <a:r>
              <a:rPr lang="en-US" altLang="en-US" b="1" dirty="0"/>
              <a:t>null</a:t>
            </a:r>
            <a:r>
              <a:rPr lang="en-US" altLang="en-US" dirty="0"/>
              <a:t>, for some of their attributes</a:t>
            </a:r>
          </a:p>
          <a:p>
            <a:r>
              <a:rPr lang="en-US" altLang="en-US" b="1" dirty="0"/>
              <a:t>null</a:t>
            </a:r>
            <a:r>
              <a:rPr lang="en-US" altLang="en-US" dirty="0"/>
              <a:t> signifies an </a:t>
            </a:r>
            <a:r>
              <a:rPr lang="en-US" altLang="en-US" dirty="0">
                <a:solidFill>
                  <a:srgbClr val="FF0000"/>
                </a:solidFill>
              </a:rPr>
              <a:t>unknown value </a:t>
            </a:r>
            <a:r>
              <a:rPr lang="en-US" altLang="en-US" dirty="0"/>
              <a:t>or that a </a:t>
            </a:r>
            <a:r>
              <a:rPr lang="en-US" altLang="en-US" dirty="0">
                <a:solidFill>
                  <a:srgbClr val="FF0000"/>
                </a:solidFill>
              </a:rPr>
              <a:t>value does not exist</a:t>
            </a:r>
            <a:r>
              <a:rPr lang="en-US" altLang="en-US" dirty="0"/>
              <a:t>.</a:t>
            </a:r>
          </a:p>
          <a:p>
            <a:r>
              <a:rPr lang="en-US" altLang="en-US" dirty="0"/>
              <a:t>The result of any arithmetic expression involving </a:t>
            </a:r>
            <a:r>
              <a:rPr lang="en-US" altLang="en-US" b="1" dirty="0"/>
              <a:t>null</a:t>
            </a:r>
            <a:r>
              <a:rPr lang="en-US" altLang="en-US" dirty="0"/>
              <a:t> is </a:t>
            </a:r>
            <a:r>
              <a:rPr lang="en-US" altLang="en-US" b="1" dirty="0"/>
              <a:t>null</a:t>
            </a:r>
          </a:p>
          <a:p>
            <a:pPr lvl="1"/>
            <a:r>
              <a:rPr lang="en-US" altLang="en-US" dirty="0"/>
              <a:t>Example:  5 + </a:t>
            </a:r>
            <a:r>
              <a:rPr lang="en-US" altLang="en-US" b="1" dirty="0"/>
              <a:t>null</a:t>
            </a:r>
            <a:r>
              <a:rPr lang="en-US" altLang="en-US" dirty="0"/>
              <a:t>  returns </a:t>
            </a:r>
            <a:r>
              <a:rPr lang="en-US" altLang="en-US" b="1" dirty="0"/>
              <a:t>null</a:t>
            </a:r>
          </a:p>
          <a:p>
            <a:r>
              <a:rPr lang="en-US" altLang="en-US" dirty="0"/>
              <a:t>The predicate  </a:t>
            </a:r>
            <a:r>
              <a:rPr lang="en-US" altLang="en-US" b="1" dirty="0"/>
              <a:t>is null</a:t>
            </a:r>
            <a:r>
              <a:rPr lang="en-US" altLang="en-US" dirty="0"/>
              <a:t> can be used to check for null values.</a:t>
            </a:r>
          </a:p>
          <a:p>
            <a:pPr lvl="1"/>
            <a:r>
              <a:rPr lang="en-US" altLang="en-US" dirty="0"/>
              <a:t>Example: Find all instructors whose salary is null</a:t>
            </a:r>
            <a:r>
              <a:rPr lang="en-US" altLang="en-US" i="1" dirty="0"/>
              <a:t>.</a:t>
            </a:r>
          </a:p>
          <a:p>
            <a:pPr>
              <a:buFont typeface="Monotype Sorts" charset="2"/>
              <a:buNone/>
            </a:pPr>
            <a:r>
              <a:rPr lang="en-US" altLang="en-US" b="1" dirty="0"/>
              <a:t>		select</a:t>
            </a:r>
            <a:r>
              <a:rPr lang="en-US" altLang="en-US" i="1" dirty="0"/>
              <a:t> name</a:t>
            </a:r>
            <a:br>
              <a:rPr lang="en-US" altLang="en-US" i="1" dirty="0"/>
            </a:br>
            <a:r>
              <a:rPr lang="en-US" altLang="en-US" i="1" dirty="0"/>
              <a:t>	</a:t>
            </a:r>
            <a:r>
              <a:rPr lang="en-US" altLang="en-US" b="1" dirty="0"/>
              <a:t>from</a:t>
            </a:r>
            <a:r>
              <a:rPr lang="en-US" altLang="en-US" i="1" dirty="0"/>
              <a:t> instructor</a:t>
            </a:r>
            <a:br>
              <a:rPr lang="en-US" altLang="en-US" i="1" dirty="0"/>
            </a:br>
            <a:r>
              <a:rPr lang="en-US" altLang="en-US" i="1" dirty="0"/>
              <a:t>	</a:t>
            </a:r>
            <a:r>
              <a:rPr lang="en-US" altLang="en-US" b="1" dirty="0"/>
              <a:t>where </a:t>
            </a:r>
            <a:r>
              <a:rPr lang="en-US" altLang="en-US" i="1" dirty="0"/>
              <a:t>salary </a:t>
            </a:r>
            <a:r>
              <a:rPr lang="en-US" altLang="en-US" b="1" dirty="0"/>
              <a:t>is null</a:t>
            </a:r>
            <a:endParaRPr lang="en-US" altLang="en-US" dirty="0"/>
          </a:p>
          <a:p>
            <a:r>
              <a:rPr lang="en-US" altLang="en-US" dirty="0"/>
              <a:t>The predicate </a:t>
            </a:r>
            <a:r>
              <a:rPr lang="en-US" altLang="en-US" b="1" dirty="0"/>
              <a:t>is not null </a:t>
            </a:r>
            <a:r>
              <a:rPr lang="en-US" altLang="en-US" dirty="0"/>
              <a:t>succeeds if the value on which it is applied is not null.</a:t>
            </a:r>
          </a:p>
          <a:p>
            <a:endParaRPr lang="en-US" altLang="en-US" dirty="0"/>
          </a:p>
        </p:txBody>
      </p:sp>
      <p:sp>
        <p:nvSpPr>
          <p:cNvPr id="2" name="TextBox 1">
            <a:extLst>
              <a:ext uri="{FF2B5EF4-FFF2-40B4-BE49-F238E27FC236}">
                <a16:creationId xmlns:a16="http://schemas.microsoft.com/office/drawing/2014/main" id="{C10F13E3-6C26-7444-97B5-7FD0364598F2}"/>
              </a:ext>
            </a:extLst>
          </p:cNvPr>
          <p:cNvSpPr txBox="1"/>
          <p:nvPr/>
        </p:nvSpPr>
        <p:spPr>
          <a:xfrm>
            <a:off x="768350" y="3677198"/>
            <a:ext cx="4785284" cy="923330"/>
          </a:xfrm>
          <a:prstGeom prst="rect">
            <a:avLst/>
          </a:prstGeom>
          <a:noFill/>
        </p:spPr>
        <p:txBody>
          <a:bodyPr wrap="none" rtlCol="0">
            <a:spAutoFit/>
          </a:bodyPr>
          <a:lstStyle/>
          <a:p>
            <a:r>
              <a:rPr lang="en-US" dirty="0">
                <a:solidFill>
                  <a:srgbClr val="FF0000"/>
                </a:solidFill>
              </a:rPr>
              <a:t>Note:</a:t>
            </a:r>
          </a:p>
          <a:p>
            <a:pPr marL="285750" indent="-285750">
              <a:buFont typeface="Arial" panose="020B0604020202020204" pitchFamily="34" charset="0"/>
              <a:buChar char="•"/>
            </a:pPr>
            <a:r>
              <a:rPr lang="en-US" dirty="0">
                <a:solidFill>
                  <a:srgbClr val="FF0000"/>
                </a:solidFill>
              </a:rPr>
              <a:t>NULL is an extremely important concept.</a:t>
            </a:r>
          </a:p>
          <a:p>
            <a:pPr marL="285750" indent="-285750">
              <a:buFont typeface="Arial" panose="020B0604020202020204" pitchFamily="34" charset="0"/>
              <a:buChar char="•"/>
            </a:pPr>
            <a:r>
              <a:rPr lang="en-US" dirty="0">
                <a:solidFill>
                  <a:srgbClr val="FF0000"/>
                </a:solidFill>
              </a:rPr>
              <a:t>You will find it hard to understand for a while.</a:t>
            </a:r>
          </a:p>
        </p:txBody>
      </p:sp>
    </p:spTree>
    <p:extLst>
      <p:ext uri="{BB962C8B-B14F-4D97-AF65-F5344CB8AC3E}">
        <p14:creationId xmlns:p14="http://schemas.microsoft.com/office/powerpoint/2010/main" val="4600429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3938" name="Rectangle 2"/>
          <p:cNvSpPr>
            <a:spLocks noGrp="1" noChangeArrowheads="1"/>
          </p:cNvSpPr>
          <p:nvPr>
            <p:ph type="title"/>
          </p:nvPr>
        </p:nvSpPr>
        <p:spPr>
          <a:xfrm>
            <a:off x="1796654" y="90488"/>
            <a:ext cx="6057900" cy="457200"/>
          </a:xfrm>
        </p:spPr>
        <p:txBody>
          <a:bodyPr/>
          <a:lstStyle/>
          <a:p>
            <a:r>
              <a:rPr lang="en-US" altLang="en-US" dirty="0"/>
              <a:t>Null Values (Cont.)</a:t>
            </a:r>
          </a:p>
        </p:txBody>
      </p:sp>
      <p:sp>
        <p:nvSpPr>
          <p:cNvPr id="34818" name="Rectangle 3"/>
          <p:cNvSpPr>
            <a:spLocks noGrp="1" noChangeArrowheads="1"/>
          </p:cNvSpPr>
          <p:nvPr>
            <p:ph type="body" idx="1"/>
          </p:nvPr>
        </p:nvSpPr>
        <p:spPr>
          <a:xfrm>
            <a:off x="1722268" y="829867"/>
            <a:ext cx="5672832" cy="3614118"/>
          </a:xfrm>
        </p:spPr>
        <p:txBody>
          <a:bodyPr/>
          <a:lstStyle/>
          <a:p>
            <a:r>
              <a:rPr lang="en-US" altLang="en-US" dirty="0"/>
              <a:t>SQL treats as </a:t>
            </a:r>
            <a:r>
              <a:rPr lang="en-US" altLang="en-US" b="1" dirty="0"/>
              <a:t>unknown</a:t>
            </a:r>
            <a:r>
              <a:rPr lang="en-US" altLang="en-US" dirty="0"/>
              <a:t> the result of any comparison involving a null value (other than predicates </a:t>
            </a:r>
            <a:r>
              <a:rPr lang="en-US" altLang="en-US" b="1" dirty="0"/>
              <a:t>is null </a:t>
            </a:r>
            <a:r>
              <a:rPr lang="en-US" altLang="en-US" dirty="0"/>
              <a:t>and  </a:t>
            </a:r>
            <a:r>
              <a:rPr lang="en-US" altLang="en-US" b="1" dirty="0"/>
              <a:t>is not null</a:t>
            </a:r>
            <a:r>
              <a:rPr lang="en-US" altLang="en-US" dirty="0"/>
              <a:t>).</a:t>
            </a:r>
          </a:p>
          <a:p>
            <a:pPr lvl="1"/>
            <a:r>
              <a:rPr lang="en-US" altLang="en-US" dirty="0"/>
              <a:t>Example</a:t>
            </a:r>
            <a:r>
              <a:rPr lang="en-US" altLang="en-US" i="1" dirty="0"/>
              <a:t>: 5 &lt; </a:t>
            </a:r>
            <a:r>
              <a:rPr lang="en-US" altLang="en-US" b="1" dirty="0"/>
              <a:t>null</a:t>
            </a:r>
            <a:r>
              <a:rPr lang="en-US" altLang="en-US" i="1" dirty="0"/>
              <a:t>   </a:t>
            </a:r>
            <a:r>
              <a:rPr lang="en-US" altLang="en-US" dirty="0"/>
              <a:t>or</a:t>
            </a:r>
            <a:r>
              <a:rPr lang="en-US" altLang="en-US" i="1" dirty="0"/>
              <a:t>   </a:t>
            </a:r>
            <a:r>
              <a:rPr lang="en-US" altLang="en-US" b="1" dirty="0"/>
              <a:t>null</a:t>
            </a:r>
            <a:r>
              <a:rPr lang="en-US" altLang="en-US" i="1" dirty="0"/>
              <a:t> &lt;&gt; </a:t>
            </a:r>
            <a:r>
              <a:rPr lang="en-US" altLang="en-US" b="1" dirty="0"/>
              <a:t>null</a:t>
            </a:r>
            <a:r>
              <a:rPr lang="en-US" altLang="en-US" i="1" dirty="0"/>
              <a:t>    </a:t>
            </a:r>
            <a:r>
              <a:rPr lang="en-US" altLang="en-US" dirty="0"/>
              <a:t>or</a:t>
            </a:r>
            <a:r>
              <a:rPr lang="en-US" altLang="en-US" i="1" dirty="0"/>
              <a:t>    </a:t>
            </a:r>
            <a:r>
              <a:rPr lang="en-US" altLang="en-US" b="1" dirty="0"/>
              <a:t>null</a:t>
            </a:r>
            <a:r>
              <a:rPr lang="en-US" altLang="en-US" i="1" dirty="0"/>
              <a:t> = </a:t>
            </a:r>
            <a:r>
              <a:rPr lang="en-US" altLang="en-US" b="1" dirty="0"/>
              <a:t>null</a:t>
            </a:r>
            <a:endParaRPr lang="en-US" altLang="en-US" dirty="0"/>
          </a:p>
          <a:p>
            <a:r>
              <a:rPr lang="en-US" altLang="en-US" dirty="0"/>
              <a:t>The predicate in a </a:t>
            </a:r>
            <a:r>
              <a:rPr lang="en-US" altLang="en-US" b="1" dirty="0"/>
              <a:t>where</a:t>
            </a:r>
            <a:r>
              <a:rPr lang="en-US" altLang="en-US" dirty="0"/>
              <a:t> clause can involve Boolean operations (</a:t>
            </a:r>
            <a:r>
              <a:rPr lang="en-US" altLang="en-US" b="1" dirty="0"/>
              <a:t>and</a:t>
            </a:r>
            <a:r>
              <a:rPr lang="en-US" altLang="en-US" dirty="0"/>
              <a:t>, </a:t>
            </a:r>
            <a:r>
              <a:rPr lang="en-US" altLang="en-US" b="1" dirty="0"/>
              <a:t>or</a:t>
            </a:r>
            <a:r>
              <a:rPr lang="en-US" altLang="en-US" dirty="0"/>
              <a:t>, </a:t>
            </a:r>
            <a:r>
              <a:rPr lang="en-US" altLang="en-US" b="1" dirty="0"/>
              <a:t>not</a:t>
            </a:r>
            <a:r>
              <a:rPr lang="en-US" altLang="en-US" dirty="0"/>
              <a:t>); thus the definitions of the Boolean operations need to be  extended to deal with the value </a:t>
            </a:r>
            <a:r>
              <a:rPr lang="en-US" altLang="en-US" b="1" dirty="0"/>
              <a:t>unknown</a:t>
            </a:r>
            <a:r>
              <a:rPr lang="en-US" altLang="en-US" dirty="0"/>
              <a:t>.</a:t>
            </a:r>
          </a:p>
          <a:p>
            <a:pPr lvl="1"/>
            <a:r>
              <a:rPr lang="en-US" altLang="en-US" b="1" dirty="0"/>
              <a:t>and </a:t>
            </a:r>
            <a:r>
              <a:rPr lang="en-US" altLang="en-US" dirty="0"/>
              <a:t>:</a:t>
            </a:r>
            <a:r>
              <a:rPr lang="en-US" altLang="en-US" i="1" dirty="0"/>
              <a:t> (true</a:t>
            </a:r>
            <a:r>
              <a:rPr lang="en-US" altLang="en-US" b="1" dirty="0"/>
              <a:t> and </a:t>
            </a:r>
            <a:r>
              <a:rPr lang="en-US" altLang="en-US" i="1" dirty="0"/>
              <a:t>unknown)  = unknown,    </a:t>
            </a:r>
            <a:br>
              <a:rPr lang="en-US" altLang="en-US" i="1" dirty="0"/>
            </a:br>
            <a:r>
              <a:rPr lang="en-US" altLang="en-US" i="1" dirty="0"/>
              <a:t>          (false</a:t>
            </a:r>
            <a:r>
              <a:rPr lang="en-US" altLang="en-US" b="1" dirty="0"/>
              <a:t> and </a:t>
            </a:r>
            <a:r>
              <a:rPr lang="en-US" altLang="en-US" i="1" dirty="0"/>
              <a:t>unknown) = false,</a:t>
            </a:r>
            <a:br>
              <a:rPr lang="en-US" altLang="en-US" i="1" dirty="0"/>
            </a:br>
            <a:r>
              <a:rPr lang="en-US" altLang="en-US" i="1" dirty="0"/>
              <a:t>          (unknown </a:t>
            </a:r>
            <a:r>
              <a:rPr lang="en-US" altLang="en-US" b="1" dirty="0"/>
              <a:t>and</a:t>
            </a:r>
            <a:r>
              <a:rPr lang="en-US" altLang="en-US" i="1" dirty="0"/>
              <a:t> unknown) = unknown</a:t>
            </a:r>
            <a:endParaRPr lang="en-US" altLang="en-US" dirty="0"/>
          </a:p>
          <a:p>
            <a:pPr lvl="1"/>
            <a:r>
              <a:rPr lang="en-US" altLang="en-US" b="1" dirty="0"/>
              <a:t>or:    </a:t>
            </a:r>
            <a:r>
              <a:rPr lang="en-US" altLang="en-US" dirty="0"/>
              <a:t> (</a:t>
            </a:r>
            <a:r>
              <a:rPr lang="en-US" altLang="en-US" i="1" dirty="0"/>
              <a:t>unknown</a:t>
            </a:r>
            <a:r>
              <a:rPr lang="en-US" altLang="en-US" dirty="0"/>
              <a:t> </a:t>
            </a:r>
            <a:r>
              <a:rPr lang="en-US" altLang="en-US" b="1" dirty="0"/>
              <a:t>or</a:t>
            </a:r>
            <a:r>
              <a:rPr lang="en-US" altLang="en-US" dirty="0"/>
              <a:t> </a:t>
            </a:r>
            <a:r>
              <a:rPr lang="en-US" altLang="en-US" i="1" dirty="0"/>
              <a:t>true</a:t>
            </a:r>
            <a:r>
              <a:rPr lang="en-US" altLang="en-US" dirty="0"/>
              <a:t>)   = </a:t>
            </a:r>
            <a:r>
              <a:rPr lang="en-US" altLang="en-US" i="1" dirty="0"/>
              <a:t>true</a:t>
            </a:r>
            <a:r>
              <a:rPr lang="en-US" altLang="en-US" dirty="0"/>
              <a:t>,</a:t>
            </a:r>
            <a:br>
              <a:rPr lang="en-US" altLang="en-US" dirty="0"/>
            </a:br>
            <a:r>
              <a:rPr lang="en-US" altLang="en-US" dirty="0"/>
              <a:t>          (</a:t>
            </a:r>
            <a:r>
              <a:rPr lang="en-US" altLang="en-US" i="1" dirty="0"/>
              <a:t>unknown</a:t>
            </a:r>
            <a:r>
              <a:rPr lang="en-US" altLang="en-US" dirty="0"/>
              <a:t> </a:t>
            </a:r>
            <a:r>
              <a:rPr lang="en-US" altLang="en-US" b="1" dirty="0"/>
              <a:t>or</a:t>
            </a:r>
            <a:r>
              <a:rPr lang="en-US" altLang="en-US" dirty="0"/>
              <a:t> </a:t>
            </a:r>
            <a:r>
              <a:rPr lang="en-US" altLang="en-US" i="1" dirty="0"/>
              <a:t>false</a:t>
            </a:r>
            <a:r>
              <a:rPr lang="en-US" altLang="en-US" dirty="0"/>
              <a:t>)  = </a:t>
            </a:r>
            <a:r>
              <a:rPr lang="en-US" altLang="en-US" i="1" dirty="0"/>
              <a:t>unknown</a:t>
            </a:r>
            <a:br>
              <a:rPr lang="en-US" altLang="en-US" dirty="0"/>
            </a:br>
            <a:r>
              <a:rPr lang="en-US" altLang="en-US" dirty="0"/>
              <a:t>          (</a:t>
            </a:r>
            <a:r>
              <a:rPr lang="en-US" altLang="en-US" i="1" dirty="0"/>
              <a:t>unknown </a:t>
            </a:r>
            <a:r>
              <a:rPr lang="en-US" altLang="en-US" b="1" dirty="0"/>
              <a:t>or</a:t>
            </a:r>
            <a:r>
              <a:rPr lang="en-US" altLang="en-US" i="1" dirty="0"/>
              <a:t> unknown) = unknown</a:t>
            </a:r>
          </a:p>
          <a:p>
            <a:r>
              <a:rPr lang="en-US" altLang="en-US" dirty="0"/>
              <a:t>Result of </a:t>
            </a:r>
            <a:r>
              <a:rPr lang="en-US" altLang="en-US" b="1" dirty="0"/>
              <a:t>where </a:t>
            </a:r>
            <a:r>
              <a:rPr lang="en-US" altLang="en-US" dirty="0"/>
              <a:t>clause predicate is treated as </a:t>
            </a:r>
            <a:r>
              <a:rPr lang="en-US" altLang="en-US" i="1" dirty="0"/>
              <a:t>false </a:t>
            </a:r>
            <a:r>
              <a:rPr lang="en-US" altLang="en-US" dirty="0"/>
              <a:t>if it evaluates to </a:t>
            </a:r>
            <a:r>
              <a:rPr lang="en-US" altLang="en-US" i="1" dirty="0"/>
              <a:t>unknown</a:t>
            </a:r>
            <a:endParaRPr lang="en-US" altLang="en-US" dirty="0"/>
          </a:p>
        </p:txBody>
      </p:sp>
    </p:spTree>
    <p:extLst>
      <p:ext uri="{BB962C8B-B14F-4D97-AF65-F5344CB8AC3E}">
        <p14:creationId xmlns:p14="http://schemas.microsoft.com/office/powerpoint/2010/main" val="8112470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35ECAF-8D77-48E2-94E9-A0A3DD997831}"/>
            </a:ext>
          </a:extLst>
        </p:cNvPr>
        <p:cNvGrpSpPr/>
        <p:nvPr/>
      </p:nvGrpSpPr>
      <p:grpSpPr>
        <a:xfrm>
          <a:off x="0" y="0"/>
          <a:ext cx="0" cy="0"/>
          <a:chOff x="0" y="0"/>
          <a:chExt cx="0" cy="0"/>
        </a:xfrm>
      </p:grpSpPr>
      <p:pic>
        <p:nvPicPr>
          <p:cNvPr id="9217" name="Picture 1" descr="16x9_grey.jpg">
            <a:extLst>
              <a:ext uri="{FF2B5EF4-FFF2-40B4-BE49-F238E27FC236}">
                <a16:creationId xmlns:a16="http://schemas.microsoft.com/office/drawing/2014/main" id="{4C2FF8C4-18B2-591E-F13A-3CA44B470D8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024" y="-171450"/>
            <a:ext cx="9162047" cy="5143500"/>
          </a:xfrm>
          <a:prstGeom prst="rect">
            <a:avLst/>
          </a:prstGeom>
          <a:noFill/>
          <a:ln>
            <a:noFill/>
          </a:ln>
        </p:spPr>
      </p:pic>
      <p:sp>
        <p:nvSpPr>
          <p:cNvPr id="7" name="Rectangle 6">
            <a:extLst>
              <a:ext uri="{FF2B5EF4-FFF2-40B4-BE49-F238E27FC236}">
                <a16:creationId xmlns:a16="http://schemas.microsoft.com/office/drawing/2014/main" id="{99C0D897-01DA-C4C0-5C94-0CDA4A8E1669}"/>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a:extLst>
              <a:ext uri="{FF2B5EF4-FFF2-40B4-BE49-F238E27FC236}">
                <a16:creationId xmlns:a16="http://schemas.microsoft.com/office/drawing/2014/main" id="{A5931A22-C2DC-E71C-9AAD-020C79DE682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a:extLst>
              <a:ext uri="{FF2B5EF4-FFF2-40B4-BE49-F238E27FC236}">
                <a16:creationId xmlns:a16="http://schemas.microsoft.com/office/drawing/2014/main" id="{878BF668-9200-829B-46A0-704DAE9E5504}"/>
              </a:ext>
            </a:extLst>
          </p:cNvPr>
          <p:cNvSpPr txBox="1">
            <a:spLocks noChangeArrowheads="1"/>
          </p:cNvSpPr>
          <p:nvPr/>
        </p:nvSpPr>
        <p:spPr bwMode="auto">
          <a:xfrm>
            <a:off x="0" y="1352550"/>
            <a:ext cx="91440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String Operations</a:t>
            </a:r>
          </a:p>
          <a:p>
            <a:pPr marL="0" marR="0" lvl="0" indent="0" algn="ctr" defTabSz="457200" rtl="0" eaLnBrk="1" fontAlgn="base" latinLnBrk="0" hangingPunct="1">
              <a:lnSpc>
                <a:spcPct val="100000"/>
              </a:lnSpc>
              <a:spcBef>
                <a:spcPct val="0"/>
              </a:spcBef>
              <a:spcAft>
                <a:spcPct val="0"/>
              </a:spcAft>
              <a:buClrTx/>
              <a:buSzTx/>
              <a:buFontTx/>
              <a:buNone/>
              <a:tabLst/>
              <a:defRPr/>
            </a:pPr>
            <a:r>
              <a:rPr lang="en-US" altLang="en-US" sz="2800" i="1" dirty="0">
                <a:solidFill>
                  <a:prstClr val="white"/>
                </a:solidFill>
              </a:rPr>
              <a:t>Between</a:t>
            </a:r>
            <a:endPar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3" name="TextBox 9">
            <a:extLst>
              <a:ext uri="{FF2B5EF4-FFF2-40B4-BE49-F238E27FC236}">
                <a16:creationId xmlns:a16="http://schemas.microsoft.com/office/drawing/2014/main" id="{BC58639D-6597-0187-F614-DDB3CCE3E3D0}"/>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defTabSz="914400" eaLnBrk="1" fontAlgn="auto" latinLnBrk="0" hangingPunct="1">
              <a:lnSpc>
                <a:spcPts val="2400"/>
              </a:lnSpc>
              <a:spcBef>
                <a:spcPts val="0"/>
              </a:spcBef>
              <a:spcAft>
                <a:spcPts val="0"/>
              </a:spcAft>
              <a:buClrTx/>
              <a:buSzTx/>
              <a:buFontTx/>
              <a:buNone/>
              <a:tabLst/>
              <a:defRPr/>
            </a:pPr>
            <a:fld id="{A057C3CF-FEF9-2D44-911E-86B89DEEE20D}" type="slidenum">
              <a:rPr kumimoji="0" lang="en-US" altLang="en-US" sz="800" b="1" i="0" u="none" strike="noStrike" kern="0" cap="none" spc="0" normalizeH="0" baseline="0" noProof="0">
                <a:ln>
                  <a:noFill/>
                </a:ln>
                <a:solidFill>
                  <a:prstClr val="white"/>
                </a:solidFill>
                <a:effectLst/>
                <a:uLnTx/>
                <a:uFillTx/>
                <a:latin typeface="Calibri" charset="0"/>
                <a:ea typeface="ＭＳ Ｐゴシック" charset="-128"/>
              </a:rPr>
              <a:pPr marL="0" marR="0" lvl="0" indent="0" defTabSz="914400" eaLnBrk="1" fontAlgn="auto" latinLnBrk="0" hangingPunct="1">
                <a:lnSpc>
                  <a:spcPts val="2400"/>
                </a:lnSpc>
                <a:spcBef>
                  <a:spcPts val="0"/>
                </a:spcBef>
                <a:spcAft>
                  <a:spcPts val="0"/>
                </a:spcAft>
                <a:buClrTx/>
                <a:buSzTx/>
                <a:buFontTx/>
                <a:buNone/>
                <a:tabLst/>
                <a:defRPr/>
              </a:pPr>
              <a:t>27</a:t>
            </a:fld>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rPr>
              <a:t> </a:t>
            </a:r>
            <a:r>
              <a:rPr kumimoji="0" lang="en-US" altLang="en-US" sz="800" b="0" i="0" u="none" strike="noStrike" kern="0" cap="none" spc="0" normalizeH="0" baseline="0" noProof="0" dirty="0">
                <a:ln>
                  <a:noFill/>
                </a:ln>
                <a:solidFill>
                  <a:prstClr val="white"/>
                </a:solidFill>
                <a:effectLst/>
                <a:uLnTx/>
                <a:uFillTx/>
                <a:latin typeface="Calibri" charset="0"/>
                <a:ea typeface="ＭＳ Ｐゴシック" charset="-128"/>
              </a:rPr>
              <a:t>|</a:t>
            </a:r>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rPr>
              <a:t> COMS W4111_002_2024_1: Lecture 4: ER, Relational, SQL (III) 		© Donald F. Ferguson, 2024</a:t>
            </a:r>
            <a:endParaRPr kumimoji="0" lang="en-US" altLang="en-US" sz="800" b="0" i="1" u="none" strike="noStrike" kern="0" cap="none" spc="0" normalizeH="0" baseline="0" noProof="0" dirty="0">
              <a:ln>
                <a:noFill/>
              </a:ln>
              <a:solidFill>
                <a:prstClr val="white"/>
              </a:solidFill>
              <a:effectLst/>
              <a:uLnTx/>
              <a:uFillTx/>
              <a:latin typeface="Calibri" charset="0"/>
              <a:ea typeface="ＭＳ Ｐゴシック" charset="-128"/>
            </a:endParaRPr>
          </a:p>
        </p:txBody>
      </p:sp>
    </p:spTree>
    <p:extLst>
      <p:ext uri="{BB962C8B-B14F-4D97-AF65-F5344CB8AC3E}">
        <p14:creationId xmlns:p14="http://schemas.microsoft.com/office/powerpoint/2010/main" val="16233254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4770" name="Rectangle 2"/>
          <p:cNvSpPr>
            <a:spLocks noGrp="1" noChangeArrowheads="1"/>
          </p:cNvSpPr>
          <p:nvPr>
            <p:ph type="title"/>
          </p:nvPr>
        </p:nvSpPr>
        <p:spPr/>
        <p:txBody>
          <a:bodyPr/>
          <a:lstStyle/>
          <a:p>
            <a:r>
              <a:rPr lang="en-US" altLang="en-US" dirty="0"/>
              <a:t>String Operations</a:t>
            </a:r>
          </a:p>
        </p:txBody>
      </p:sp>
      <p:sp>
        <p:nvSpPr>
          <p:cNvPr id="25602" name="Rectangle 3"/>
          <p:cNvSpPr>
            <a:spLocks noGrp="1" noChangeArrowheads="1"/>
          </p:cNvSpPr>
          <p:nvPr>
            <p:ph type="body" idx="1"/>
          </p:nvPr>
        </p:nvSpPr>
        <p:spPr>
          <a:xfrm>
            <a:off x="1719263" y="903018"/>
            <a:ext cx="5729102" cy="3486102"/>
          </a:xfrm>
        </p:spPr>
        <p:txBody>
          <a:bodyPr/>
          <a:lstStyle/>
          <a:p>
            <a:pPr>
              <a:tabLst>
                <a:tab pos="1416844" algn="l"/>
                <a:tab pos="1802606" algn="l"/>
              </a:tabLst>
            </a:pPr>
            <a:r>
              <a:rPr lang="en-US" altLang="en-US" dirty="0"/>
              <a:t>SQL includes a string-matching operator for comparisons on character strings.  The operator </a:t>
            </a:r>
            <a:r>
              <a:rPr lang="en-US" altLang="en-US" b="1" dirty="0"/>
              <a:t>like</a:t>
            </a:r>
            <a:r>
              <a:rPr lang="en-US" altLang="en-US" dirty="0"/>
              <a:t> uses patterns that are described using two special characters:</a:t>
            </a:r>
          </a:p>
          <a:p>
            <a:pPr lvl="1">
              <a:tabLst>
                <a:tab pos="1416844" algn="l"/>
                <a:tab pos="1802606" algn="l"/>
              </a:tabLst>
            </a:pPr>
            <a:r>
              <a:rPr lang="en-US" altLang="en-US" dirty="0"/>
              <a:t>percent ( % ).  The % character matches any substring.</a:t>
            </a:r>
          </a:p>
          <a:p>
            <a:pPr lvl="1">
              <a:tabLst>
                <a:tab pos="1416844" algn="l"/>
                <a:tab pos="1802606" algn="l"/>
              </a:tabLst>
            </a:pPr>
            <a:r>
              <a:rPr lang="en-US" altLang="en-US" dirty="0"/>
              <a:t>underscore ( _ ).  The _ character matches any character.</a:t>
            </a:r>
          </a:p>
          <a:p>
            <a:pPr>
              <a:tabLst>
                <a:tab pos="1416844" algn="l"/>
                <a:tab pos="1802606" algn="l"/>
              </a:tabLst>
            </a:pPr>
            <a:r>
              <a:rPr lang="en-US" altLang="en-US" dirty="0"/>
              <a:t>Find the names of all instructors whose name includes the substring “</a:t>
            </a:r>
            <a:r>
              <a:rPr lang="en-US" altLang="en-US" dirty="0" err="1"/>
              <a:t>dar</a:t>
            </a:r>
            <a:r>
              <a:rPr lang="en-US" altLang="en-US" dirty="0"/>
              <a:t>”.</a:t>
            </a:r>
          </a:p>
          <a:p>
            <a:pPr>
              <a:buNone/>
              <a:tabLst>
                <a:tab pos="1416844" algn="l"/>
                <a:tab pos="1802606" algn="l"/>
              </a:tabLst>
            </a:pPr>
            <a:r>
              <a:rPr lang="en-US" altLang="en-US" b="1" dirty="0"/>
              <a:t>		se</a:t>
            </a:r>
            <a:r>
              <a:rPr lang="en-US" altLang="en-US" dirty="0"/>
              <a:t>le</a:t>
            </a:r>
            <a:r>
              <a:rPr lang="en-US" altLang="en-US" b="1" dirty="0"/>
              <a:t>ct </a:t>
            </a:r>
            <a:r>
              <a:rPr lang="en-US" altLang="en-US" i="1" dirty="0"/>
              <a:t>name</a:t>
            </a:r>
            <a:br>
              <a:rPr lang="en-US" altLang="en-US" i="1" dirty="0"/>
            </a:br>
            <a:r>
              <a:rPr lang="en-US" altLang="en-US" i="1" dirty="0"/>
              <a:t>	</a:t>
            </a:r>
            <a:r>
              <a:rPr lang="en-US" altLang="en-US" b="1" dirty="0"/>
              <a:t>from </a:t>
            </a:r>
            <a:r>
              <a:rPr lang="en-US" altLang="en-US" i="1" dirty="0"/>
              <a:t>instructor</a:t>
            </a:r>
            <a:br>
              <a:rPr lang="en-US" altLang="en-US" i="1" dirty="0"/>
            </a:br>
            <a:r>
              <a:rPr lang="en-US" altLang="en-US" i="1" dirty="0"/>
              <a:t>	</a:t>
            </a:r>
            <a:r>
              <a:rPr lang="en-US" altLang="en-US" b="1" dirty="0"/>
              <a:t>where</a:t>
            </a:r>
            <a:r>
              <a:rPr lang="en-US" altLang="en-US" b="1" i="1" dirty="0"/>
              <a:t> </a:t>
            </a:r>
            <a:r>
              <a:rPr lang="en-US" altLang="en-US" i="1" dirty="0"/>
              <a:t>name </a:t>
            </a:r>
            <a:r>
              <a:rPr lang="en-US" altLang="en-US" b="1" dirty="0"/>
              <a:t>like </a:t>
            </a:r>
            <a:r>
              <a:rPr lang="en-US" altLang="en-US" b="1" dirty="0">
                <a:latin typeface="Century Gothic" panose="020B0502020202020204" pitchFamily="34" charset="0"/>
              </a:rPr>
              <a:t>'</a:t>
            </a:r>
            <a:r>
              <a:rPr lang="en-US" altLang="en-US" dirty="0"/>
              <a:t>%</a:t>
            </a:r>
            <a:r>
              <a:rPr lang="en-US" altLang="en-US" dirty="0" err="1"/>
              <a:t>dar</a:t>
            </a:r>
            <a:r>
              <a:rPr lang="en-US" altLang="en-US" dirty="0"/>
              <a:t>%</a:t>
            </a:r>
            <a:r>
              <a:rPr lang="en-US" altLang="en-US" dirty="0">
                <a:latin typeface="Century Gothic" panose="020B0502020202020204" pitchFamily="34" charset="0"/>
              </a:rPr>
              <a:t>' </a:t>
            </a:r>
          </a:p>
          <a:p>
            <a:pPr>
              <a:tabLst>
                <a:tab pos="1416844" algn="l"/>
                <a:tab pos="1802606" algn="l"/>
              </a:tabLst>
            </a:pPr>
            <a:r>
              <a:rPr lang="en-US" altLang="en-US" dirty="0"/>
              <a:t>Match the string “100%”</a:t>
            </a:r>
          </a:p>
          <a:p>
            <a:pPr>
              <a:buNone/>
              <a:tabLst>
                <a:tab pos="1416844" algn="l"/>
                <a:tab pos="1802606" algn="l"/>
              </a:tabLst>
            </a:pPr>
            <a:r>
              <a:rPr lang="en-US" altLang="en-US" dirty="0"/>
              <a:t>			</a:t>
            </a:r>
            <a:r>
              <a:rPr lang="en-US" altLang="en-US" b="1" dirty="0"/>
              <a:t>like </a:t>
            </a:r>
            <a:r>
              <a:rPr lang="en-US" altLang="en-US" b="1" dirty="0">
                <a:latin typeface="Century Gothic" panose="020B0502020202020204" pitchFamily="34" charset="0"/>
              </a:rPr>
              <a:t>'</a:t>
            </a:r>
            <a:r>
              <a:rPr lang="en-US" altLang="ja-JP" dirty="0"/>
              <a:t>100 \%</a:t>
            </a:r>
            <a:r>
              <a:rPr lang="en-US" altLang="ja-JP" dirty="0">
                <a:latin typeface="Century Gothic" panose="020B0502020202020204" pitchFamily="34" charset="0"/>
              </a:rPr>
              <a:t>' </a:t>
            </a:r>
            <a:r>
              <a:rPr lang="en-US" altLang="ja-JP" dirty="0"/>
              <a:t> </a:t>
            </a:r>
            <a:r>
              <a:rPr lang="en-US" altLang="ja-JP" b="1" dirty="0"/>
              <a:t>escape  </a:t>
            </a:r>
            <a:r>
              <a:rPr lang="en-US" altLang="ja-JP" b="1" dirty="0">
                <a:latin typeface="Century Gothic" panose="020B0502020202020204" pitchFamily="34" charset="0"/>
              </a:rPr>
              <a:t>'</a:t>
            </a:r>
            <a:r>
              <a:rPr lang="en-US" altLang="ja-JP" dirty="0"/>
              <a:t>\</a:t>
            </a:r>
            <a:r>
              <a:rPr lang="en-US" altLang="ja-JP" dirty="0">
                <a:latin typeface="Century Gothic" panose="020B0502020202020204" pitchFamily="34" charset="0"/>
              </a:rPr>
              <a:t>' </a:t>
            </a:r>
            <a:endParaRPr lang="en-US" altLang="ja-JP" dirty="0"/>
          </a:p>
          <a:p>
            <a:pPr>
              <a:buNone/>
              <a:tabLst>
                <a:tab pos="1416844" algn="l"/>
                <a:tab pos="1802606" algn="l"/>
              </a:tabLst>
            </a:pPr>
            <a:r>
              <a:rPr lang="en-US" altLang="en-US" dirty="0"/>
              <a:t>      in that above we use backslash (\) as the escape character.</a:t>
            </a:r>
          </a:p>
          <a:p>
            <a:pPr>
              <a:buNone/>
              <a:tabLst>
                <a:tab pos="1416844" algn="l"/>
                <a:tab pos="1802606" algn="l"/>
              </a:tabLst>
            </a:pPr>
            <a:endParaRPr lang="en-US" altLang="en-US"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6818" name="Rectangle 2"/>
          <p:cNvSpPr>
            <a:spLocks noGrp="1" noChangeArrowheads="1"/>
          </p:cNvSpPr>
          <p:nvPr>
            <p:ph type="title"/>
          </p:nvPr>
        </p:nvSpPr>
        <p:spPr/>
        <p:txBody>
          <a:bodyPr/>
          <a:lstStyle/>
          <a:p>
            <a:r>
              <a:rPr lang="en-US" altLang="en-US" dirty="0"/>
              <a:t>String Operations (Cont.)</a:t>
            </a:r>
          </a:p>
        </p:txBody>
      </p:sp>
      <p:sp>
        <p:nvSpPr>
          <p:cNvPr id="26626" name="Rectangle 3"/>
          <p:cNvSpPr>
            <a:spLocks noGrp="1" noChangeArrowheads="1"/>
          </p:cNvSpPr>
          <p:nvPr>
            <p:ph type="body" idx="1"/>
          </p:nvPr>
        </p:nvSpPr>
        <p:spPr>
          <a:xfrm>
            <a:off x="1719263" y="829866"/>
            <a:ext cx="5575962" cy="3284934"/>
          </a:xfrm>
        </p:spPr>
        <p:txBody>
          <a:bodyPr/>
          <a:lstStyle/>
          <a:p>
            <a:pPr>
              <a:tabLst>
                <a:tab pos="1416844" algn="l"/>
                <a:tab pos="1802606" algn="l"/>
              </a:tabLst>
            </a:pPr>
            <a:r>
              <a:rPr lang="en-US" altLang="en-US" dirty="0"/>
              <a:t>Patterns are case sensitive. </a:t>
            </a:r>
          </a:p>
          <a:p>
            <a:pPr>
              <a:tabLst>
                <a:tab pos="1416844" algn="l"/>
                <a:tab pos="1802606" algn="l"/>
              </a:tabLst>
            </a:pPr>
            <a:r>
              <a:rPr lang="en-US" altLang="en-US" dirty="0"/>
              <a:t>Pattern matching examples:</a:t>
            </a:r>
          </a:p>
          <a:p>
            <a:pPr lvl="1">
              <a:tabLst>
                <a:tab pos="1416844" algn="l"/>
                <a:tab pos="1802606" algn="l"/>
              </a:tabLst>
            </a:pPr>
            <a:r>
              <a:rPr lang="en-US" altLang="en-US" dirty="0"/>
              <a:t>'Intro%' matches any string beginning with “Intro”.</a:t>
            </a:r>
          </a:p>
          <a:p>
            <a:pPr lvl="1">
              <a:tabLst>
                <a:tab pos="1416844" algn="l"/>
                <a:tab pos="1802606" algn="l"/>
              </a:tabLst>
            </a:pPr>
            <a:r>
              <a:rPr lang="en-US" altLang="en-US" dirty="0"/>
              <a:t>'%Comp%' matches any string containing “Comp” as a substring.</a:t>
            </a:r>
          </a:p>
          <a:p>
            <a:pPr lvl="1">
              <a:tabLst>
                <a:tab pos="1416844" algn="l"/>
                <a:tab pos="1802606" algn="l"/>
              </a:tabLst>
            </a:pPr>
            <a:r>
              <a:rPr lang="en-US" altLang="en-US" dirty="0"/>
              <a:t>'_ _ _' matches any string of exactly three characters.</a:t>
            </a:r>
          </a:p>
          <a:p>
            <a:pPr lvl="1">
              <a:tabLst>
                <a:tab pos="1416844" algn="l"/>
                <a:tab pos="1802606" algn="l"/>
              </a:tabLst>
            </a:pPr>
            <a:r>
              <a:rPr lang="en-US" altLang="en-US" dirty="0"/>
              <a:t>'_ _ _ %' matches any string of at least three characters.</a:t>
            </a:r>
          </a:p>
          <a:p>
            <a:pPr lvl="1">
              <a:buNone/>
              <a:tabLst>
                <a:tab pos="1416844" algn="l"/>
                <a:tab pos="1802606" algn="l"/>
              </a:tabLst>
            </a:pPr>
            <a:r>
              <a:rPr lang="en-US" altLang="en-US" sz="600" dirty="0"/>
              <a:t> </a:t>
            </a:r>
          </a:p>
          <a:p>
            <a:pPr>
              <a:tabLst>
                <a:tab pos="1416844" algn="l"/>
                <a:tab pos="1802606" algn="l"/>
              </a:tabLst>
            </a:pPr>
            <a:r>
              <a:rPr lang="en-US" altLang="en-US" dirty="0"/>
              <a:t>SQL supports a variety of string operations such as</a:t>
            </a:r>
          </a:p>
          <a:p>
            <a:pPr lvl="1">
              <a:tabLst>
                <a:tab pos="1416844" algn="l"/>
                <a:tab pos="1802606" algn="l"/>
              </a:tabLst>
            </a:pPr>
            <a:r>
              <a:rPr lang="en-US" altLang="en-US" dirty="0"/>
              <a:t>concatenation (using “||”)</a:t>
            </a:r>
          </a:p>
          <a:p>
            <a:pPr lvl="1">
              <a:tabLst>
                <a:tab pos="1416844" algn="l"/>
                <a:tab pos="1802606" algn="l"/>
              </a:tabLst>
            </a:pPr>
            <a:r>
              <a:rPr lang="en-US" altLang="en-US" dirty="0"/>
              <a:t>converting from upper to lower case (and vice versa)</a:t>
            </a:r>
          </a:p>
          <a:p>
            <a:pPr lvl="1">
              <a:tabLst>
                <a:tab pos="1416844" algn="l"/>
                <a:tab pos="1802606" algn="l"/>
              </a:tabLst>
            </a:pPr>
            <a:r>
              <a:rPr lang="en-US" altLang="en-US" dirty="0"/>
              <a:t>finding string length, extracting substrings, etc.</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Contents</a:t>
            </a:r>
            <a:endParaRPr lang="en-US" altLang="en-US" sz="1600" i="1" dirty="0">
              <a:solidFill>
                <a:schemeClr val="bg1"/>
              </a:solidFill>
            </a:endParaRPr>
          </a:p>
        </p:txBody>
      </p:sp>
      <p:sp>
        <p:nvSpPr>
          <p:cNvPr id="8" name="TextBox 9"/>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3</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W4111_002_2024_1: Lecture 4: ER, Relational, SQL (III) 		© Donald F. Ferguson, 2024</a:t>
            </a:r>
            <a:endParaRPr lang="en-US" altLang="en-US" sz="800" i="1" dirty="0">
              <a:solidFill>
                <a:schemeClr val="bg1"/>
              </a:solidFill>
            </a:endParaRPr>
          </a:p>
        </p:txBody>
      </p:sp>
    </p:spTree>
    <p:extLst>
      <p:ext uri="{BB962C8B-B14F-4D97-AF65-F5344CB8AC3E}">
        <p14:creationId xmlns:p14="http://schemas.microsoft.com/office/powerpoint/2010/main" val="31982661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02" name="Rectangle 2"/>
          <p:cNvSpPr>
            <a:spLocks noGrp="1" noChangeArrowheads="1"/>
          </p:cNvSpPr>
          <p:nvPr>
            <p:ph type="title"/>
          </p:nvPr>
        </p:nvSpPr>
        <p:spPr/>
        <p:txBody>
          <a:bodyPr/>
          <a:lstStyle/>
          <a:p>
            <a:r>
              <a:rPr lang="en-US" altLang="en-US" dirty="0"/>
              <a:t>Ordering the Display of Tuples</a:t>
            </a:r>
          </a:p>
        </p:txBody>
      </p:sp>
      <p:sp>
        <p:nvSpPr>
          <p:cNvPr id="27650" name="Rectangle 3"/>
          <p:cNvSpPr>
            <a:spLocks noGrp="1" noChangeArrowheads="1"/>
          </p:cNvSpPr>
          <p:nvPr>
            <p:ph type="body" idx="1"/>
          </p:nvPr>
        </p:nvSpPr>
        <p:spPr>
          <a:xfrm>
            <a:off x="1719263" y="831057"/>
            <a:ext cx="5641658" cy="3064288"/>
          </a:xfrm>
        </p:spPr>
        <p:txBody>
          <a:bodyPr/>
          <a:lstStyle/>
          <a:p>
            <a:pPr>
              <a:tabLst>
                <a:tab pos="679847" algn="l"/>
              </a:tabLst>
            </a:pPr>
            <a:r>
              <a:rPr lang="en-US" altLang="en-US" dirty="0"/>
              <a:t>List in alphabetic order the names of all instructors </a:t>
            </a:r>
          </a:p>
          <a:p>
            <a:pPr>
              <a:buNone/>
              <a:tabLst>
                <a:tab pos="679847" algn="l"/>
              </a:tabLst>
            </a:pPr>
            <a:r>
              <a:rPr lang="en-US" altLang="en-US" dirty="0"/>
              <a:t>              </a:t>
            </a:r>
            <a:r>
              <a:rPr lang="en-US" altLang="en-US" b="1" dirty="0"/>
              <a:t>select distinct </a:t>
            </a:r>
            <a:r>
              <a:rPr lang="en-US" altLang="en-US" i="1" dirty="0"/>
              <a:t>name</a:t>
            </a:r>
            <a:br>
              <a:rPr lang="en-US" altLang="en-US" i="1" dirty="0"/>
            </a:br>
            <a:r>
              <a:rPr lang="en-US" altLang="en-US" i="1" dirty="0"/>
              <a:t>	</a:t>
            </a:r>
            <a:r>
              <a:rPr lang="en-US" altLang="en-US" b="1" dirty="0"/>
              <a:t>from    </a:t>
            </a:r>
            <a:r>
              <a:rPr lang="en-US" altLang="en-US" i="1" dirty="0"/>
              <a:t>instructor</a:t>
            </a:r>
            <a:br>
              <a:rPr lang="en-US" altLang="en-US" i="1" dirty="0"/>
            </a:br>
            <a:r>
              <a:rPr lang="en-US" altLang="en-US" i="1" dirty="0"/>
              <a:t>	</a:t>
            </a:r>
            <a:r>
              <a:rPr lang="en-US" altLang="en-US" dirty="0"/>
              <a:t>	</a:t>
            </a:r>
            <a:r>
              <a:rPr lang="en-US" altLang="en-US" b="1" dirty="0"/>
              <a:t>order by </a:t>
            </a:r>
            <a:r>
              <a:rPr lang="en-US" altLang="en-US" i="1" dirty="0"/>
              <a:t>name</a:t>
            </a:r>
            <a:endParaRPr lang="en-US" altLang="en-US" dirty="0"/>
          </a:p>
          <a:p>
            <a:pPr>
              <a:tabLst>
                <a:tab pos="679847" algn="l"/>
              </a:tabLst>
            </a:pPr>
            <a:r>
              <a:rPr lang="en-US" altLang="en-US" dirty="0"/>
              <a:t>We may specify </a:t>
            </a:r>
            <a:r>
              <a:rPr lang="en-US" altLang="en-US" b="1" dirty="0" err="1">
                <a:solidFill>
                  <a:srgbClr val="002060"/>
                </a:solidFill>
              </a:rPr>
              <a:t>desc</a:t>
            </a:r>
            <a:r>
              <a:rPr lang="en-US" altLang="en-US" dirty="0">
                <a:solidFill>
                  <a:srgbClr val="002060"/>
                </a:solidFill>
              </a:rPr>
              <a:t> </a:t>
            </a:r>
            <a:r>
              <a:rPr lang="en-US" altLang="en-US" dirty="0"/>
              <a:t>for descending order or </a:t>
            </a:r>
            <a:r>
              <a:rPr lang="en-US" altLang="en-US" b="1" dirty="0" err="1">
                <a:solidFill>
                  <a:srgbClr val="002060"/>
                </a:solidFill>
              </a:rPr>
              <a:t>asc</a:t>
            </a:r>
            <a:r>
              <a:rPr lang="en-US" altLang="en-US" dirty="0"/>
              <a:t> for ascending order, for each attribute; ascending order is the default.</a:t>
            </a:r>
          </a:p>
          <a:p>
            <a:pPr lvl="1">
              <a:tabLst>
                <a:tab pos="679847" algn="l"/>
              </a:tabLst>
            </a:pPr>
            <a:r>
              <a:rPr lang="en-US" altLang="en-US" dirty="0"/>
              <a:t>Example:  </a:t>
            </a:r>
            <a:r>
              <a:rPr lang="en-US" altLang="en-US" b="1" dirty="0"/>
              <a:t>order by</a:t>
            </a:r>
            <a:r>
              <a:rPr lang="en-US" altLang="en-US" dirty="0"/>
              <a:t> </a:t>
            </a:r>
            <a:r>
              <a:rPr lang="en-US" altLang="en-US" i="1" dirty="0"/>
              <a:t>name</a:t>
            </a:r>
            <a:r>
              <a:rPr lang="en-US" altLang="en-US" dirty="0"/>
              <a:t> </a:t>
            </a:r>
            <a:r>
              <a:rPr lang="en-US" altLang="en-US" b="1" dirty="0" err="1"/>
              <a:t>desc</a:t>
            </a:r>
            <a:endParaRPr lang="en-US" altLang="en-US" b="1" dirty="0"/>
          </a:p>
          <a:p>
            <a:pPr>
              <a:tabLst>
                <a:tab pos="679847" algn="l"/>
              </a:tabLst>
            </a:pPr>
            <a:r>
              <a:rPr lang="en-US" altLang="en-US" dirty="0"/>
              <a:t>Can sort on multiple attributes</a:t>
            </a:r>
          </a:p>
          <a:p>
            <a:pPr lvl="1">
              <a:tabLst>
                <a:tab pos="679847" algn="l"/>
              </a:tabLst>
            </a:pPr>
            <a:r>
              <a:rPr lang="en-US" altLang="en-US" dirty="0"/>
              <a:t>Example: </a:t>
            </a:r>
            <a:r>
              <a:rPr lang="en-US" altLang="en-US" b="1" dirty="0"/>
              <a:t>order by </a:t>
            </a:r>
            <a:r>
              <a:rPr lang="en-US" altLang="en-US" dirty="0"/>
              <a:t> </a:t>
            </a:r>
            <a:r>
              <a:rPr lang="en-US" altLang="en-US" i="1" dirty="0" err="1"/>
              <a:t>dept_name</a:t>
            </a:r>
            <a:r>
              <a:rPr lang="en-US" altLang="en-US" i="1" dirty="0"/>
              <a:t>, name</a:t>
            </a:r>
            <a:endParaRPr lang="en-US" altLang="en-US" dirty="0"/>
          </a:p>
        </p:txBody>
      </p:sp>
      <p:sp>
        <p:nvSpPr>
          <p:cNvPr id="2" name="TextBox 1">
            <a:extLst>
              <a:ext uri="{FF2B5EF4-FFF2-40B4-BE49-F238E27FC236}">
                <a16:creationId xmlns:a16="http://schemas.microsoft.com/office/drawing/2014/main" id="{2BF9286B-47BD-F949-9631-F1B91F925875}"/>
              </a:ext>
            </a:extLst>
          </p:cNvPr>
          <p:cNvSpPr txBox="1"/>
          <p:nvPr/>
        </p:nvSpPr>
        <p:spPr>
          <a:xfrm>
            <a:off x="1805152" y="3895344"/>
            <a:ext cx="4892943" cy="461665"/>
          </a:xfrm>
          <a:prstGeom prst="rect">
            <a:avLst/>
          </a:prstGeom>
          <a:noFill/>
        </p:spPr>
        <p:txBody>
          <a:bodyPr wrap="none" rtlCol="0">
            <a:spAutoFit/>
          </a:bodyPr>
          <a:lstStyle/>
          <a:p>
            <a:r>
              <a:rPr lang="en-US" sz="2400" dirty="0">
                <a:solidFill>
                  <a:srgbClr val="FF0000"/>
                </a:solidFill>
              </a:rPr>
              <a:t>Show notebook for order by example.</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11650" name="Rectangle 2"/>
          <p:cNvSpPr>
            <a:spLocks noGrp="1" noChangeArrowheads="1"/>
          </p:cNvSpPr>
          <p:nvPr>
            <p:ph type="title"/>
          </p:nvPr>
        </p:nvSpPr>
        <p:spPr/>
        <p:txBody>
          <a:bodyPr vert="horz" wrap="square" lIns="67866" tIns="33338" rIns="67866" bIns="33338" numCol="1" anchor="ctr" anchorCtr="0" compatLnSpc="1">
            <a:prstTxWarp prst="textNoShape">
              <a:avLst/>
            </a:prstTxWarp>
          </a:bodyPr>
          <a:lstStyle/>
          <a:p>
            <a:r>
              <a:rPr lang="en-US" altLang="en-US" dirty="0"/>
              <a:t>Where Clause Predicates</a:t>
            </a:r>
          </a:p>
        </p:txBody>
      </p:sp>
      <p:sp>
        <p:nvSpPr>
          <p:cNvPr id="28674" name="Rectangle 3"/>
          <p:cNvSpPr>
            <a:spLocks noGrp="1" noChangeArrowheads="1"/>
          </p:cNvSpPr>
          <p:nvPr>
            <p:ph type="body" idx="1"/>
          </p:nvPr>
        </p:nvSpPr>
        <p:spPr>
          <a:xfrm>
            <a:off x="1719263" y="829867"/>
            <a:ext cx="5577650" cy="2718005"/>
          </a:xfrm>
        </p:spPr>
        <p:txBody>
          <a:bodyPr vert="horz" wrap="square" lIns="67866" tIns="33338" rIns="67866" bIns="33338" numCol="1" anchor="t" anchorCtr="0" compatLnSpc="1">
            <a:prstTxWarp prst="textNoShape">
              <a:avLst/>
            </a:prstTxWarp>
          </a:bodyPr>
          <a:lstStyle/>
          <a:p>
            <a:r>
              <a:rPr lang="en-US" altLang="en-US" dirty="0"/>
              <a:t>SQL includes a </a:t>
            </a:r>
            <a:r>
              <a:rPr lang="en-US" altLang="en-US" b="1" dirty="0">
                <a:solidFill>
                  <a:srgbClr val="002060"/>
                </a:solidFill>
              </a:rPr>
              <a:t>between</a:t>
            </a:r>
            <a:r>
              <a:rPr lang="en-US" altLang="en-US" dirty="0"/>
              <a:t> comparison operator</a:t>
            </a:r>
          </a:p>
          <a:p>
            <a:r>
              <a:rPr lang="en-US" altLang="en-US" dirty="0"/>
              <a:t>Example:  Find the names of all instructors with salary between $90,000 and $100,000 (that is, </a:t>
            </a:r>
            <a:r>
              <a:rPr lang="en-US" altLang="en-US" dirty="0">
                <a:latin typeface="Symbol" panose="05050102010706020507" pitchFamily="18" charset="2"/>
              </a:rPr>
              <a:t> </a:t>
            </a:r>
            <a:r>
              <a:rPr lang="en-US" altLang="en-US" dirty="0"/>
              <a:t>$90,000 and </a:t>
            </a:r>
            <a:r>
              <a:rPr lang="en-US" altLang="en-US" dirty="0">
                <a:latin typeface="Symbol" panose="05050102010706020507" pitchFamily="18" charset="2"/>
              </a:rPr>
              <a:t> </a:t>
            </a:r>
            <a:r>
              <a:rPr lang="en-US" altLang="en-US" dirty="0"/>
              <a:t>$100,000)</a:t>
            </a:r>
          </a:p>
          <a:p>
            <a:pPr lvl="1"/>
            <a:r>
              <a:rPr lang="en-US" altLang="en-US" b="1" dirty="0"/>
              <a:t>select</a:t>
            </a:r>
            <a:r>
              <a:rPr lang="en-US" altLang="en-US" i="1" dirty="0"/>
              <a:t> name</a:t>
            </a:r>
            <a:br>
              <a:rPr lang="en-US" altLang="en-US" i="1" dirty="0"/>
            </a:br>
            <a:r>
              <a:rPr lang="en-US" altLang="en-US" b="1" dirty="0"/>
              <a:t>from </a:t>
            </a:r>
            <a:r>
              <a:rPr lang="en-US" altLang="en-US" i="1" dirty="0"/>
              <a:t>instructor</a:t>
            </a:r>
            <a:br>
              <a:rPr lang="en-US" altLang="en-US" dirty="0"/>
            </a:br>
            <a:r>
              <a:rPr lang="en-US" altLang="en-US" b="1" dirty="0"/>
              <a:t>where </a:t>
            </a:r>
            <a:r>
              <a:rPr lang="en-US" altLang="en-US" i="1" dirty="0"/>
              <a:t>salary </a:t>
            </a:r>
            <a:r>
              <a:rPr lang="en-US" altLang="en-US" b="1" dirty="0"/>
              <a:t>between </a:t>
            </a:r>
            <a:r>
              <a:rPr lang="en-US" altLang="en-US" dirty="0"/>
              <a:t>90000 </a:t>
            </a:r>
            <a:r>
              <a:rPr lang="en-US" altLang="en-US" b="1" dirty="0"/>
              <a:t>and </a:t>
            </a:r>
            <a:r>
              <a:rPr lang="en-US" altLang="en-US" dirty="0"/>
              <a:t>100000</a:t>
            </a:r>
          </a:p>
          <a:p>
            <a:r>
              <a:rPr lang="en-US" altLang="en-US" dirty="0"/>
              <a:t>Tuple comparison</a:t>
            </a:r>
          </a:p>
          <a:p>
            <a:pPr lvl="1"/>
            <a:r>
              <a:rPr kumimoji="0" lang="en-US" altLang="en-US" b="1" dirty="0"/>
              <a:t>select </a:t>
            </a:r>
            <a:r>
              <a:rPr kumimoji="0" lang="en-US" altLang="en-US" i="1" dirty="0"/>
              <a:t>name</a:t>
            </a:r>
            <a:r>
              <a:rPr kumimoji="0" lang="en-US" altLang="en-US" dirty="0"/>
              <a:t>, </a:t>
            </a:r>
            <a:r>
              <a:rPr kumimoji="0" lang="en-US" altLang="en-US" i="1" dirty="0" err="1"/>
              <a:t>course_id</a:t>
            </a:r>
            <a:br>
              <a:rPr kumimoji="0" lang="en-US" altLang="en-US" i="1" dirty="0"/>
            </a:br>
            <a:r>
              <a:rPr kumimoji="0" lang="en-US" altLang="en-US" b="1" dirty="0"/>
              <a:t>from </a:t>
            </a:r>
            <a:r>
              <a:rPr kumimoji="0" lang="en-US" altLang="en-US" i="1" dirty="0"/>
              <a:t>instructor</a:t>
            </a:r>
            <a:r>
              <a:rPr kumimoji="0" lang="en-US" altLang="en-US" dirty="0"/>
              <a:t>, </a:t>
            </a:r>
            <a:r>
              <a:rPr kumimoji="0" lang="en-US" altLang="en-US" i="1" dirty="0"/>
              <a:t>teaches</a:t>
            </a:r>
            <a:br>
              <a:rPr kumimoji="0" lang="en-US" altLang="en-US" i="1" dirty="0"/>
            </a:br>
            <a:r>
              <a:rPr kumimoji="0" lang="en-US" altLang="en-US" b="1" dirty="0"/>
              <a:t>where </a:t>
            </a:r>
            <a:r>
              <a:rPr kumimoji="0" lang="en-US" altLang="en-US" dirty="0"/>
              <a:t>(</a:t>
            </a:r>
            <a:r>
              <a:rPr kumimoji="0" lang="en-US" altLang="en-US" i="1" dirty="0"/>
              <a:t>instructor</a:t>
            </a:r>
            <a:r>
              <a:rPr kumimoji="0" lang="en-US" altLang="en-US" dirty="0"/>
              <a:t>.</a:t>
            </a:r>
            <a:r>
              <a:rPr kumimoji="0" lang="en-US" altLang="en-US" i="1" dirty="0"/>
              <a:t>ID</a:t>
            </a:r>
            <a:r>
              <a:rPr kumimoji="0" lang="en-US" altLang="en-US" dirty="0"/>
              <a:t>, </a:t>
            </a:r>
            <a:r>
              <a:rPr kumimoji="0" lang="en-US" altLang="en-US" i="1" dirty="0"/>
              <a:t>dept_name</a:t>
            </a:r>
            <a:r>
              <a:rPr kumimoji="0" lang="en-US" altLang="en-US" dirty="0"/>
              <a:t>) = (</a:t>
            </a:r>
            <a:r>
              <a:rPr kumimoji="0" lang="en-US" altLang="en-US" i="1" dirty="0"/>
              <a:t>teaches</a:t>
            </a:r>
            <a:r>
              <a:rPr kumimoji="0" lang="en-US" altLang="en-US" dirty="0"/>
              <a:t>.</a:t>
            </a:r>
            <a:r>
              <a:rPr kumimoji="0" lang="en-US" altLang="en-US" i="1" dirty="0"/>
              <a:t>ID</a:t>
            </a:r>
            <a:r>
              <a:rPr kumimoji="0" lang="en-US" altLang="en-US" dirty="0"/>
              <a:t>, 'Biology');</a:t>
            </a:r>
          </a:p>
          <a:p>
            <a:pPr lvl="1"/>
            <a:endParaRPr kumimoji="0" lang="en-US" altLang="en-US" dirty="0">
              <a:latin typeface="Times New Roman" panose="02020603050405020304" pitchFamily="18" charset="0"/>
            </a:endParaRPr>
          </a:p>
          <a:p>
            <a:endParaRPr lang="en-US" altLang="en-US" dirty="0"/>
          </a:p>
        </p:txBody>
      </p:sp>
    </p:spTree>
  </p:cSld>
  <p:clrMapOvr>
    <a:masterClrMapping/>
  </p:clrMapOvr>
  <p:transition spd="slow"/>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7818D7-9ADD-8444-CE4B-908603F13F8B}"/>
            </a:ext>
          </a:extLst>
        </p:cNvPr>
        <p:cNvGrpSpPr/>
        <p:nvPr/>
      </p:nvGrpSpPr>
      <p:grpSpPr>
        <a:xfrm>
          <a:off x="0" y="0"/>
          <a:ext cx="0" cy="0"/>
          <a:chOff x="0" y="0"/>
          <a:chExt cx="0" cy="0"/>
        </a:xfrm>
      </p:grpSpPr>
      <p:pic>
        <p:nvPicPr>
          <p:cNvPr id="9217" name="Picture 1" descr="16x9_grey.jpg">
            <a:extLst>
              <a:ext uri="{FF2B5EF4-FFF2-40B4-BE49-F238E27FC236}">
                <a16:creationId xmlns:a16="http://schemas.microsoft.com/office/drawing/2014/main" id="{108B04F7-46E2-6625-3BEC-DD0A20E1AE0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024" y="-171450"/>
            <a:ext cx="9162047" cy="5143500"/>
          </a:xfrm>
          <a:prstGeom prst="rect">
            <a:avLst/>
          </a:prstGeom>
          <a:noFill/>
          <a:ln>
            <a:noFill/>
          </a:ln>
        </p:spPr>
      </p:pic>
      <p:sp>
        <p:nvSpPr>
          <p:cNvPr id="7" name="Rectangle 6">
            <a:extLst>
              <a:ext uri="{FF2B5EF4-FFF2-40B4-BE49-F238E27FC236}">
                <a16:creationId xmlns:a16="http://schemas.microsoft.com/office/drawing/2014/main" id="{202A4F13-E2BD-5A2B-3689-B4DC612932AD}"/>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a:extLst>
              <a:ext uri="{FF2B5EF4-FFF2-40B4-BE49-F238E27FC236}">
                <a16:creationId xmlns:a16="http://schemas.microsoft.com/office/drawing/2014/main" id="{22DC20E6-8875-044A-76AD-62BFA9684359}"/>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a:extLst>
              <a:ext uri="{FF2B5EF4-FFF2-40B4-BE49-F238E27FC236}">
                <a16:creationId xmlns:a16="http://schemas.microsoft.com/office/drawing/2014/main" id="{B1421238-C7E1-8CA7-B689-10E39B4F0D99}"/>
              </a:ext>
            </a:extLst>
          </p:cNvPr>
          <p:cNvSpPr txBox="1">
            <a:spLocks noChangeArrowheads="1"/>
          </p:cNvSpPr>
          <p:nvPr/>
        </p:nvSpPr>
        <p:spPr bwMode="auto">
          <a:xfrm>
            <a:off x="0" y="1352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Set Operations</a:t>
            </a:r>
          </a:p>
        </p:txBody>
      </p:sp>
      <p:sp>
        <p:nvSpPr>
          <p:cNvPr id="3" name="TextBox 9">
            <a:extLst>
              <a:ext uri="{FF2B5EF4-FFF2-40B4-BE49-F238E27FC236}">
                <a16:creationId xmlns:a16="http://schemas.microsoft.com/office/drawing/2014/main" id="{8D5AD30D-05EB-4F3D-5942-8465367A81F4}"/>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defTabSz="914400" eaLnBrk="1" fontAlgn="auto" latinLnBrk="0" hangingPunct="1">
              <a:lnSpc>
                <a:spcPts val="2400"/>
              </a:lnSpc>
              <a:spcBef>
                <a:spcPts val="0"/>
              </a:spcBef>
              <a:spcAft>
                <a:spcPts val="0"/>
              </a:spcAft>
              <a:buClrTx/>
              <a:buSzTx/>
              <a:buFontTx/>
              <a:buNone/>
              <a:tabLst/>
              <a:defRPr/>
            </a:pPr>
            <a:fld id="{A057C3CF-FEF9-2D44-911E-86B89DEEE20D}" type="slidenum">
              <a:rPr kumimoji="0" lang="en-US" altLang="en-US" sz="800" b="1" i="0" u="none" strike="noStrike" kern="0" cap="none" spc="0" normalizeH="0" baseline="0" noProof="0">
                <a:ln>
                  <a:noFill/>
                </a:ln>
                <a:solidFill>
                  <a:prstClr val="white"/>
                </a:solidFill>
                <a:effectLst/>
                <a:uLnTx/>
                <a:uFillTx/>
                <a:latin typeface="Calibri" charset="0"/>
                <a:ea typeface="ＭＳ Ｐゴシック" charset="-128"/>
              </a:rPr>
              <a:pPr marL="0" marR="0" lvl="0" indent="0" defTabSz="914400" eaLnBrk="1" fontAlgn="auto" latinLnBrk="0" hangingPunct="1">
                <a:lnSpc>
                  <a:spcPts val="2400"/>
                </a:lnSpc>
                <a:spcBef>
                  <a:spcPts val="0"/>
                </a:spcBef>
                <a:spcAft>
                  <a:spcPts val="0"/>
                </a:spcAft>
                <a:buClrTx/>
                <a:buSzTx/>
                <a:buFontTx/>
                <a:buNone/>
                <a:tabLst/>
                <a:defRPr/>
              </a:pPr>
              <a:t>32</a:t>
            </a:fld>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rPr>
              <a:t> </a:t>
            </a:r>
            <a:r>
              <a:rPr kumimoji="0" lang="en-US" altLang="en-US" sz="800" b="0" i="0" u="none" strike="noStrike" kern="0" cap="none" spc="0" normalizeH="0" baseline="0" noProof="0" dirty="0">
                <a:ln>
                  <a:noFill/>
                </a:ln>
                <a:solidFill>
                  <a:prstClr val="white"/>
                </a:solidFill>
                <a:effectLst/>
                <a:uLnTx/>
                <a:uFillTx/>
                <a:latin typeface="Calibri" charset="0"/>
                <a:ea typeface="ＭＳ Ｐゴシック" charset="-128"/>
              </a:rPr>
              <a:t>|</a:t>
            </a:r>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rPr>
              <a:t> COMS W4111_002_2024_1: Lecture 4: ER, Relational, SQL (III) 		© Donald F. Ferguson, 2024</a:t>
            </a:r>
            <a:endParaRPr kumimoji="0" lang="en-US" altLang="en-US" sz="800" b="0" i="1" u="none" strike="noStrike" kern="0" cap="none" spc="0" normalizeH="0" baseline="0" noProof="0" dirty="0">
              <a:ln>
                <a:noFill/>
              </a:ln>
              <a:solidFill>
                <a:prstClr val="white"/>
              </a:solidFill>
              <a:effectLst/>
              <a:uLnTx/>
              <a:uFillTx/>
              <a:latin typeface="Calibri" charset="0"/>
              <a:ea typeface="ＭＳ Ｐゴシック" charset="-128"/>
            </a:endParaRPr>
          </a:p>
        </p:txBody>
      </p:sp>
    </p:spTree>
    <p:extLst>
      <p:ext uri="{BB962C8B-B14F-4D97-AF65-F5344CB8AC3E}">
        <p14:creationId xmlns:p14="http://schemas.microsoft.com/office/powerpoint/2010/main" val="277217672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42" name="Rectangle 2"/>
          <p:cNvSpPr>
            <a:spLocks noGrp="1" noChangeArrowheads="1"/>
          </p:cNvSpPr>
          <p:nvPr>
            <p:ph type="title"/>
          </p:nvPr>
        </p:nvSpPr>
        <p:spPr/>
        <p:txBody>
          <a:bodyPr/>
          <a:lstStyle/>
          <a:p>
            <a:r>
              <a:rPr lang="en-US" altLang="en-US" dirty="0"/>
              <a:t>Set Operations</a:t>
            </a:r>
          </a:p>
        </p:txBody>
      </p:sp>
      <p:sp>
        <p:nvSpPr>
          <p:cNvPr id="32770" name="Rectangle 3"/>
          <p:cNvSpPr>
            <a:spLocks noGrp="1" noChangeArrowheads="1"/>
          </p:cNvSpPr>
          <p:nvPr>
            <p:ph type="body" idx="1"/>
          </p:nvPr>
        </p:nvSpPr>
        <p:spPr>
          <a:xfrm>
            <a:off x="1719263" y="821531"/>
            <a:ext cx="5751386" cy="3677841"/>
          </a:xfrm>
        </p:spPr>
        <p:txBody>
          <a:bodyPr/>
          <a:lstStyle/>
          <a:p>
            <a:r>
              <a:rPr lang="en-US" altLang="en-US" dirty="0"/>
              <a:t>Find courses that ran in Fall 2017 or in Spring 2018</a:t>
            </a:r>
          </a:p>
          <a:p>
            <a:pPr marL="0" indent="0">
              <a:buNone/>
            </a:pPr>
            <a:r>
              <a:rPr lang="en-US" altLang="en-US" dirty="0"/>
              <a:t>          </a:t>
            </a:r>
            <a:r>
              <a:rPr lang="en-US" altLang="en-US" sz="1200" dirty="0"/>
              <a:t>(</a:t>
            </a:r>
            <a:r>
              <a:rPr lang="en-US" altLang="en-US" sz="1200" b="1" dirty="0"/>
              <a:t>select</a:t>
            </a:r>
            <a:r>
              <a:rPr lang="en-US" altLang="en-US" sz="1200" dirty="0"/>
              <a:t> </a:t>
            </a:r>
            <a:r>
              <a:rPr lang="en-US" altLang="en-US" sz="1200" i="1" dirty="0" err="1"/>
              <a:t>course_id</a:t>
            </a:r>
            <a:r>
              <a:rPr lang="en-US" altLang="en-US" sz="1200" i="1" dirty="0"/>
              <a:t>  </a:t>
            </a:r>
            <a:r>
              <a:rPr lang="en-US" altLang="en-US" sz="1200" b="1" dirty="0"/>
              <a:t>from </a:t>
            </a:r>
            <a:r>
              <a:rPr lang="en-US" altLang="en-US" sz="1200" i="1" dirty="0"/>
              <a:t>section </a:t>
            </a:r>
            <a:r>
              <a:rPr lang="en-US" altLang="en-US" sz="1200" b="1" dirty="0"/>
              <a:t>where </a:t>
            </a:r>
            <a:r>
              <a:rPr lang="en-US" altLang="en-US" sz="1200" i="1" dirty="0" err="1"/>
              <a:t>sem</a:t>
            </a:r>
            <a:r>
              <a:rPr lang="en-US" altLang="en-US" sz="1200" i="1" dirty="0"/>
              <a:t> = </a:t>
            </a:r>
            <a:r>
              <a:rPr lang="en-US" altLang="en-US" sz="1200" dirty="0"/>
              <a:t>'Fall' </a:t>
            </a:r>
            <a:r>
              <a:rPr lang="en-US" altLang="en-US" sz="1200" b="1" dirty="0"/>
              <a:t>and </a:t>
            </a:r>
            <a:r>
              <a:rPr lang="en-US" altLang="en-US" sz="1200" i="1" dirty="0"/>
              <a:t>year = </a:t>
            </a:r>
            <a:r>
              <a:rPr lang="en-US" altLang="en-US" sz="1200" dirty="0"/>
              <a:t>2017)</a:t>
            </a:r>
            <a:br>
              <a:rPr lang="en-US" altLang="en-US" sz="1200" dirty="0"/>
            </a:br>
            <a:r>
              <a:rPr lang="en-US" altLang="en-US" sz="1200" dirty="0"/>
              <a:t>           </a:t>
            </a:r>
            <a:r>
              <a:rPr lang="en-US" altLang="en-US" sz="1200" b="1" dirty="0"/>
              <a:t>union</a:t>
            </a:r>
            <a:br>
              <a:rPr lang="en-US" altLang="en-US" sz="1200" b="1" dirty="0"/>
            </a:br>
            <a:r>
              <a:rPr lang="en-US" altLang="en-US" sz="1200" b="1" dirty="0"/>
              <a:t>           </a:t>
            </a:r>
            <a:r>
              <a:rPr lang="en-US" altLang="en-US" sz="1200" dirty="0"/>
              <a:t>(</a:t>
            </a:r>
            <a:r>
              <a:rPr lang="en-US" altLang="en-US" sz="1200" b="1" dirty="0"/>
              <a:t>select</a:t>
            </a:r>
            <a:r>
              <a:rPr lang="en-US" altLang="en-US" sz="1200" dirty="0"/>
              <a:t> </a:t>
            </a:r>
            <a:r>
              <a:rPr lang="en-US" altLang="en-US" sz="1200" i="1" dirty="0" err="1"/>
              <a:t>course_id</a:t>
            </a:r>
            <a:r>
              <a:rPr lang="en-US" altLang="en-US" sz="1200" i="1" dirty="0"/>
              <a:t>  </a:t>
            </a:r>
            <a:r>
              <a:rPr lang="en-US" altLang="en-US" sz="1200" b="1" dirty="0"/>
              <a:t>from </a:t>
            </a:r>
            <a:r>
              <a:rPr lang="en-US" altLang="en-US" sz="1200" i="1" dirty="0"/>
              <a:t>section </a:t>
            </a:r>
            <a:r>
              <a:rPr lang="en-US" altLang="en-US" sz="1200" b="1" dirty="0"/>
              <a:t>where </a:t>
            </a:r>
            <a:r>
              <a:rPr lang="en-US" altLang="en-US" sz="1200" i="1" dirty="0" err="1"/>
              <a:t>sem</a:t>
            </a:r>
            <a:r>
              <a:rPr lang="en-US" altLang="en-US" sz="1200" i="1" dirty="0"/>
              <a:t> = </a:t>
            </a:r>
            <a:r>
              <a:rPr lang="en-US" altLang="en-US" sz="1200" dirty="0"/>
              <a:t>'Spring' </a:t>
            </a:r>
            <a:r>
              <a:rPr lang="en-US" altLang="en-US" sz="1200" b="1" dirty="0"/>
              <a:t>and </a:t>
            </a:r>
            <a:r>
              <a:rPr lang="en-US" altLang="en-US" sz="1200" i="1" dirty="0"/>
              <a:t>year = </a:t>
            </a:r>
            <a:r>
              <a:rPr lang="en-US" altLang="en-US" sz="1200" dirty="0"/>
              <a:t>2018)</a:t>
            </a:r>
            <a:endParaRPr lang="en-US" altLang="en-US" dirty="0"/>
          </a:p>
          <a:p>
            <a:r>
              <a:rPr lang="en-US" altLang="en-US" dirty="0"/>
              <a:t>Find courses that ran in Fall 2017 and in Spring 2018</a:t>
            </a:r>
          </a:p>
          <a:p>
            <a:pPr marL="0" indent="0">
              <a:buNone/>
            </a:pPr>
            <a:r>
              <a:rPr lang="en-US" altLang="en-US" dirty="0"/>
              <a:t>         </a:t>
            </a:r>
            <a:r>
              <a:rPr lang="en-US" altLang="en-US" sz="1500" dirty="0"/>
              <a:t> </a:t>
            </a:r>
            <a:r>
              <a:rPr lang="en-US" altLang="en-US" sz="1200" dirty="0"/>
              <a:t>(</a:t>
            </a:r>
            <a:r>
              <a:rPr lang="en-US" altLang="en-US" sz="1200" b="1" dirty="0"/>
              <a:t>select</a:t>
            </a:r>
            <a:r>
              <a:rPr lang="en-US" altLang="en-US" sz="1200" dirty="0"/>
              <a:t> </a:t>
            </a:r>
            <a:r>
              <a:rPr lang="en-US" altLang="en-US" sz="1200" i="1" dirty="0" err="1"/>
              <a:t>course_id</a:t>
            </a:r>
            <a:r>
              <a:rPr lang="en-US" altLang="en-US" sz="1200" i="1" dirty="0"/>
              <a:t>  </a:t>
            </a:r>
            <a:r>
              <a:rPr lang="en-US" altLang="en-US" sz="1200" b="1" dirty="0"/>
              <a:t>from </a:t>
            </a:r>
            <a:r>
              <a:rPr lang="en-US" altLang="en-US" sz="1200" i="1" dirty="0"/>
              <a:t>section </a:t>
            </a:r>
            <a:r>
              <a:rPr lang="en-US" altLang="en-US" sz="1200" b="1" dirty="0"/>
              <a:t>where </a:t>
            </a:r>
            <a:r>
              <a:rPr lang="en-US" altLang="en-US" sz="1200" i="1" dirty="0" err="1"/>
              <a:t>sem</a:t>
            </a:r>
            <a:r>
              <a:rPr lang="en-US" altLang="en-US" sz="1200" i="1" dirty="0"/>
              <a:t> = </a:t>
            </a:r>
            <a:r>
              <a:rPr lang="en-US" altLang="en-US" sz="1200" dirty="0"/>
              <a:t>'Fall' </a:t>
            </a:r>
            <a:r>
              <a:rPr lang="en-US" altLang="en-US" sz="1200" b="1" dirty="0"/>
              <a:t>and </a:t>
            </a:r>
            <a:r>
              <a:rPr lang="en-US" altLang="en-US" sz="1200" i="1" dirty="0"/>
              <a:t>year = </a:t>
            </a:r>
            <a:r>
              <a:rPr lang="en-US" altLang="en-US" sz="1200" dirty="0"/>
              <a:t>2017)</a:t>
            </a:r>
            <a:br>
              <a:rPr lang="en-US" altLang="en-US" sz="1200" dirty="0"/>
            </a:br>
            <a:r>
              <a:rPr lang="en-US" altLang="en-US" sz="1200" dirty="0"/>
              <a:t>           </a:t>
            </a:r>
            <a:r>
              <a:rPr lang="en-US" altLang="en-US" sz="1200" b="1" dirty="0"/>
              <a:t>intersect</a:t>
            </a:r>
            <a:br>
              <a:rPr lang="en-US" altLang="en-US" sz="1200" b="1" dirty="0"/>
            </a:br>
            <a:r>
              <a:rPr lang="en-US" altLang="en-US" sz="1200" b="1" dirty="0"/>
              <a:t>           </a:t>
            </a:r>
            <a:r>
              <a:rPr lang="en-US" altLang="en-US" sz="1200" dirty="0"/>
              <a:t>(</a:t>
            </a:r>
            <a:r>
              <a:rPr lang="en-US" altLang="en-US" sz="1200" b="1" dirty="0"/>
              <a:t>select</a:t>
            </a:r>
            <a:r>
              <a:rPr lang="en-US" altLang="en-US" sz="1200" dirty="0"/>
              <a:t> </a:t>
            </a:r>
            <a:r>
              <a:rPr lang="en-US" altLang="en-US" sz="1200" i="1" dirty="0" err="1"/>
              <a:t>course_id</a:t>
            </a:r>
            <a:r>
              <a:rPr lang="en-US" altLang="en-US" sz="1200" i="1" dirty="0"/>
              <a:t>  </a:t>
            </a:r>
            <a:r>
              <a:rPr lang="en-US" altLang="en-US" sz="1200" b="1" dirty="0"/>
              <a:t>from </a:t>
            </a:r>
            <a:r>
              <a:rPr lang="en-US" altLang="en-US" sz="1200" i="1" dirty="0"/>
              <a:t>section </a:t>
            </a:r>
            <a:r>
              <a:rPr lang="en-US" altLang="en-US" sz="1200" b="1" dirty="0"/>
              <a:t>where </a:t>
            </a:r>
            <a:r>
              <a:rPr lang="en-US" altLang="en-US" sz="1200" i="1" dirty="0" err="1"/>
              <a:t>sem</a:t>
            </a:r>
            <a:r>
              <a:rPr lang="en-US" altLang="en-US" sz="1200" i="1" dirty="0"/>
              <a:t> = </a:t>
            </a:r>
            <a:r>
              <a:rPr lang="en-US" altLang="en-US" sz="1200" dirty="0"/>
              <a:t>'Spring' </a:t>
            </a:r>
            <a:r>
              <a:rPr lang="en-US" altLang="en-US" sz="1200" b="1" dirty="0"/>
              <a:t>and </a:t>
            </a:r>
            <a:r>
              <a:rPr lang="en-US" altLang="en-US" sz="1200" i="1" dirty="0"/>
              <a:t>year = </a:t>
            </a:r>
            <a:r>
              <a:rPr lang="en-US" altLang="en-US" sz="1200" dirty="0"/>
              <a:t>2018)</a:t>
            </a:r>
            <a:endParaRPr lang="en-US" altLang="en-US" dirty="0"/>
          </a:p>
          <a:p>
            <a:r>
              <a:rPr lang="en-US" altLang="en-US" dirty="0"/>
              <a:t>Find courses that ran in Fall 2017 but not in Spring 2018</a:t>
            </a:r>
          </a:p>
          <a:p>
            <a:pPr marL="0" indent="0">
              <a:buNone/>
            </a:pPr>
            <a:r>
              <a:rPr lang="en-US" altLang="en-US" sz="1500" dirty="0"/>
              <a:t>         </a:t>
            </a:r>
            <a:r>
              <a:rPr lang="en-US" altLang="en-US" sz="1200" dirty="0"/>
              <a:t>(</a:t>
            </a:r>
            <a:r>
              <a:rPr lang="en-US" altLang="en-US" sz="1200" b="1" dirty="0"/>
              <a:t>select</a:t>
            </a:r>
            <a:r>
              <a:rPr lang="en-US" altLang="en-US" sz="1200" dirty="0"/>
              <a:t> </a:t>
            </a:r>
            <a:r>
              <a:rPr lang="en-US" altLang="en-US" sz="1200" i="1" dirty="0" err="1"/>
              <a:t>course_id</a:t>
            </a:r>
            <a:r>
              <a:rPr lang="en-US" altLang="en-US" sz="1200" i="1" dirty="0"/>
              <a:t>  </a:t>
            </a:r>
            <a:r>
              <a:rPr lang="en-US" altLang="en-US" sz="1200" b="1" dirty="0"/>
              <a:t>from </a:t>
            </a:r>
            <a:r>
              <a:rPr lang="en-US" altLang="en-US" sz="1200" i="1" dirty="0"/>
              <a:t>section </a:t>
            </a:r>
            <a:r>
              <a:rPr lang="en-US" altLang="en-US" sz="1200" b="1" dirty="0"/>
              <a:t>where </a:t>
            </a:r>
            <a:r>
              <a:rPr lang="en-US" altLang="en-US" sz="1200" i="1" dirty="0" err="1"/>
              <a:t>sem</a:t>
            </a:r>
            <a:r>
              <a:rPr lang="en-US" altLang="en-US" sz="1200" i="1" dirty="0"/>
              <a:t> = </a:t>
            </a:r>
            <a:r>
              <a:rPr lang="en-US" altLang="en-US" sz="1200" dirty="0"/>
              <a:t>'Fall' </a:t>
            </a:r>
            <a:r>
              <a:rPr lang="en-US" altLang="en-US" sz="1200" b="1" dirty="0"/>
              <a:t>and </a:t>
            </a:r>
            <a:r>
              <a:rPr lang="en-US" altLang="en-US" sz="1200" i="1" dirty="0"/>
              <a:t>year = </a:t>
            </a:r>
            <a:r>
              <a:rPr lang="en-US" altLang="en-US" sz="1200" dirty="0"/>
              <a:t>2017)</a:t>
            </a:r>
            <a:br>
              <a:rPr lang="en-US" altLang="en-US" sz="1200" dirty="0"/>
            </a:br>
            <a:r>
              <a:rPr lang="en-US" altLang="en-US" sz="1200" dirty="0"/>
              <a:t>           </a:t>
            </a:r>
            <a:r>
              <a:rPr lang="en-US" altLang="en-US" sz="1200" b="1" dirty="0"/>
              <a:t>except</a:t>
            </a:r>
            <a:br>
              <a:rPr lang="en-US" altLang="en-US" sz="1200" b="1" dirty="0"/>
            </a:br>
            <a:r>
              <a:rPr lang="en-US" altLang="en-US" sz="1200" b="1" dirty="0"/>
              <a:t>           </a:t>
            </a:r>
            <a:r>
              <a:rPr lang="en-US" altLang="en-US" sz="1200" dirty="0"/>
              <a:t>(</a:t>
            </a:r>
            <a:r>
              <a:rPr lang="en-US" altLang="en-US" sz="1200" b="1" dirty="0"/>
              <a:t>select</a:t>
            </a:r>
            <a:r>
              <a:rPr lang="en-US" altLang="en-US" sz="1200" dirty="0"/>
              <a:t> </a:t>
            </a:r>
            <a:r>
              <a:rPr lang="en-US" altLang="en-US" sz="1200" i="1" dirty="0" err="1"/>
              <a:t>course_id</a:t>
            </a:r>
            <a:r>
              <a:rPr lang="en-US" altLang="en-US" sz="1200" i="1" dirty="0"/>
              <a:t>  </a:t>
            </a:r>
            <a:r>
              <a:rPr lang="en-US" altLang="en-US" sz="1200" b="1" dirty="0"/>
              <a:t>from </a:t>
            </a:r>
            <a:r>
              <a:rPr lang="en-US" altLang="en-US" sz="1200" i="1" dirty="0"/>
              <a:t>section </a:t>
            </a:r>
            <a:r>
              <a:rPr lang="en-US" altLang="en-US" sz="1200" b="1" dirty="0"/>
              <a:t>where </a:t>
            </a:r>
            <a:r>
              <a:rPr lang="en-US" altLang="en-US" sz="1200" i="1" dirty="0" err="1"/>
              <a:t>sem</a:t>
            </a:r>
            <a:r>
              <a:rPr lang="en-US" altLang="en-US" sz="1200" i="1" dirty="0"/>
              <a:t> = </a:t>
            </a:r>
            <a:r>
              <a:rPr lang="en-US" altLang="en-US" sz="1200" dirty="0"/>
              <a:t>'Spring' </a:t>
            </a:r>
            <a:r>
              <a:rPr lang="en-US" altLang="en-US" sz="1200" b="1" dirty="0"/>
              <a:t>and </a:t>
            </a:r>
            <a:r>
              <a:rPr lang="en-US" altLang="en-US" sz="1200" i="1" dirty="0"/>
              <a:t>year = </a:t>
            </a:r>
            <a:r>
              <a:rPr lang="en-US" altLang="en-US" sz="1200" dirty="0"/>
              <a:t>2018)</a:t>
            </a:r>
          </a:p>
          <a:p>
            <a:endParaRPr lang="en-US" altLang="en-US" dirty="0"/>
          </a:p>
          <a:p>
            <a:endParaRPr lang="en-US" altLang="en-US" dirty="0"/>
          </a:p>
          <a:p>
            <a:endParaRPr lang="en-US" altLang="en-US" dirty="0"/>
          </a:p>
          <a:p>
            <a:endParaRPr lang="en-US" altLang="en-US" dirty="0"/>
          </a:p>
          <a:p>
            <a:endParaRPr lang="en-US" altLang="en-US" dirty="0"/>
          </a:p>
          <a:p>
            <a:endParaRPr lang="en-US" altLang="en-US" b="1" dirty="0">
              <a:solidFill>
                <a:srgbClr val="002060"/>
              </a:solidFill>
            </a:endParaRPr>
          </a:p>
        </p:txBody>
      </p:sp>
    </p:spTree>
    <p:extLst>
      <p:ext uri="{BB962C8B-B14F-4D97-AF65-F5344CB8AC3E}">
        <p14:creationId xmlns:p14="http://schemas.microsoft.com/office/powerpoint/2010/main" val="20443045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42" name="Rectangle 2"/>
          <p:cNvSpPr>
            <a:spLocks noGrp="1" noChangeArrowheads="1"/>
          </p:cNvSpPr>
          <p:nvPr>
            <p:ph type="title"/>
          </p:nvPr>
        </p:nvSpPr>
        <p:spPr/>
        <p:txBody>
          <a:bodyPr/>
          <a:lstStyle/>
          <a:p>
            <a:r>
              <a:rPr lang="en-US" altLang="en-US" dirty="0"/>
              <a:t>Set Operations (Cont.)</a:t>
            </a:r>
          </a:p>
        </p:txBody>
      </p:sp>
      <p:sp>
        <p:nvSpPr>
          <p:cNvPr id="32770" name="Rectangle 3"/>
          <p:cNvSpPr>
            <a:spLocks noGrp="1" noChangeArrowheads="1"/>
          </p:cNvSpPr>
          <p:nvPr>
            <p:ph type="body" idx="1"/>
          </p:nvPr>
        </p:nvSpPr>
        <p:spPr>
          <a:xfrm>
            <a:off x="1719263" y="839820"/>
            <a:ext cx="5735760" cy="2735485"/>
          </a:xfrm>
        </p:spPr>
        <p:txBody>
          <a:bodyPr/>
          <a:lstStyle/>
          <a:p>
            <a:r>
              <a:rPr lang="en-US" altLang="en-US" dirty="0"/>
              <a:t>Set operations </a:t>
            </a:r>
            <a:r>
              <a:rPr lang="en-US" altLang="en-US" b="1" dirty="0">
                <a:solidFill>
                  <a:srgbClr val="002060"/>
                </a:solidFill>
              </a:rPr>
              <a:t>union</a:t>
            </a:r>
            <a:r>
              <a:rPr lang="en-US" altLang="en-US" b="1" dirty="0"/>
              <a:t>, </a:t>
            </a:r>
            <a:r>
              <a:rPr lang="en-US" altLang="en-US" b="1" dirty="0">
                <a:solidFill>
                  <a:srgbClr val="002060"/>
                </a:solidFill>
              </a:rPr>
              <a:t>intersect</a:t>
            </a:r>
            <a:r>
              <a:rPr lang="en-US" altLang="en-US" b="1" dirty="0"/>
              <a:t>, </a:t>
            </a:r>
            <a:r>
              <a:rPr lang="en-US" altLang="en-US" dirty="0"/>
              <a:t>and </a:t>
            </a:r>
            <a:r>
              <a:rPr lang="en-US" altLang="en-US" b="1" dirty="0">
                <a:solidFill>
                  <a:srgbClr val="002060"/>
                </a:solidFill>
              </a:rPr>
              <a:t>except </a:t>
            </a:r>
          </a:p>
          <a:p>
            <a:pPr lvl="1"/>
            <a:r>
              <a:rPr lang="en-US" altLang="en-US" dirty="0">
                <a:sym typeface="Symbol" panose="05050102010706020507" pitchFamily="18" charset="2"/>
              </a:rPr>
              <a:t>Each of the above operations automatically eliminates duplicates</a:t>
            </a:r>
          </a:p>
          <a:p>
            <a:r>
              <a:rPr lang="en-US" altLang="en-US" dirty="0">
                <a:sym typeface="Symbol" panose="05050102010706020507" pitchFamily="18" charset="2"/>
              </a:rPr>
              <a:t>To retain all duplicates use the</a:t>
            </a:r>
          </a:p>
          <a:p>
            <a:pPr lvl="1"/>
            <a:r>
              <a:rPr lang="en-US" altLang="en-US" b="1" dirty="0">
                <a:solidFill>
                  <a:srgbClr val="002060"/>
                </a:solidFill>
                <a:sym typeface="Symbol" panose="05050102010706020507" pitchFamily="18" charset="2"/>
              </a:rPr>
              <a:t>union all</a:t>
            </a:r>
            <a:r>
              <a:rPr lang="en-US" altLang="en-US" dirty="0">
                <a:solidFill>
                  <a:srgbClr val="002060"/>
                </a:solidFill>
                <a:sym typeface="Symbol" panose="05050102010706020507" pitchFamily="18" charset="2"/>
              </a:rPr>
              <a:t>,</a:t>
            </a:r>
          </a:p>
          <a:p>
            <a:pPr lvl="1"/>
            <a:r>
              <a:rPr lang="en-US" altLang="en-US" b="1" dirty="0">
                <a:solidFill>
                  <a:srgbClr val="002060"/>
                </a:solidFill>
                <a:sym typeface="Symbol" panose="05050102010706020507" pitchFamily="18" charset="2"/>
              </a:rPr>
              <a:t>intersect all</a:t>
            </a:r>
          </a:p>
          <a:p>
            <a:pPr lvl="1"/>
            <a:r>
              <a:rPr lang="en-US" altLang="en-US" b="1" dirty="0">
                <a:solidFill>
                  <a:srgbClr val="002060"/>
                </a:solidFill>
                <a:sym typeface="Symbol" panose="05050102010706020507" pitchFamily="18" charset="2"/>
              </a:rPr>
              <a:t>except all</a:t>
            </a:r>
            <a:r>
              <a:rPr lang="en-US" altLang="en-US" dirty="0">
                <a:solidFill>
                  <a:srgbClr val="002060"/>
                </a:solidFill>
                <a:sym typeface="Symbol" panose="05050102010706020507" pitchFamily="18" charset="2"/>
              </a:rPr>
              <a:t>.</a:t>
            </a:r>
            <a:br>
              <a:rPr lang="en-US" altLang="en-US" b="1" dirty="0">
                <a:solidFill>
                  <a:srgbClr val="002060"/>
                </a:solidFill>
                <a:sym typeface="Symbol" panose="05050102010706020507" pitchFamily="18" charset="2"/>
              </a:rPr>
            </a:br>
            <a:endParaRPr lang="en-US" altLang="en-US" dirty="0">
              <a:solidFill>
                <a:srgbClr val="002060"/>
              </a:solidFill>
              <a:sym typeface="Symbol" panose="05050102010706020507" pitchFamily="18" charset="2"/>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0CBA27-641C-63A5-0814-38A3123455E4}"/>
            </a:ext>
          </a:extLst>
        </p:cNvPr>
        <p:cNvGrpSpPr/>
        <p:nvPr/>
      </p:nvGrpSpPr>
      <p:grpSpPr>
        <a:xfrm>
          <a:off x="0" y="0"/>
          <a:ext cx="0" cy="0"/>
          <a:chOff x="0" y="0"/>
          <a:chExt cx="0" cy="0"/>
        </a:xfrm>
      </p:grpSpPr>
      <p:pic>
        <p:nvPicPr>
          <p:cNvPr id="10241" name="Picture 11" descr="16x9_BG-08.jpg">
            <a:extLst>
              <a:ext uri="{FF2B5EF4-FFF2-40B4-BE49-F238E27FC236}">
                <a16:creationId xmlns:a16="http://schemas.microsoft.com/office/drawing/2014/main" id="{CADBE0A7-8093-3D6D-5294-27B54AA6D7D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8C4013F0-8C9D-C933-23C9-9FD120DF4466}"/>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a:extLst>
              <a:ext uri="{FF2B5EF4-FFF2-40B4-BE49-F238E27FC236}">
                <a16:creationId xmlns:a16="http://schemas.microsoft.com/office/drawing/2014/main" id="{6E9FE541-92E1-B92B-8E6F-3D92FF37DFAC}"/>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a:extLst>
              <a:ext uri="{FF2B5EF4-FFF2-40B4-BE49-F238E27FC236}">
                <a16:creationId xmlns:a16="http://schemas.microsoft.com/office/drawing/2014/main" id="{41B799CE-9478-32F8-BD5B-C69A52485A27}"/>
              </a:ext>
            </a:extLst>
          </p:cNvPr>
          <p:cNvSpPr txBox="1">
            <a:spLocks noChangeArrowheads="1"/>
          </p:cNvSpPr>
          <p:nvPr/>
        </p:nvSpPr>
        <p:spPr bwMode="auto">
          <a:xfrm>
            <a:off x="0" y="1733550"/>
            <a:ext cx="9144000"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Subqueries</a:t>
            </a:r>
            <a:b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b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Concepts and Examples</a:t>
            </a:r>
            <a:b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b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(Including Set Membership)</a:t>
            </a:r>
            <a:endParaRPr kumimoji="0" lang="en-US" altLang="en-US" sz="16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8" name="TextBox 9">
            <a:extLst>
              <a:ext uri="{FF2B5EF4-FFF2-40B4-BE49-F238E27FC236}">
                <a16:creationId xmlns:a16="http://schemas.microsoft.com/office/drawing/2014/main" id="{AE121648-B27B-9A24-5B63-69CA0FD8BF7C}"/>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35</a:t>
            </a:fld>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COMS W4111_002_2023_3: Lecture 4: ER, Relational, SQL (III), Applications		© Donald F. Ferguson, 2023</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34099335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532FCC-7E5B-5688-C3FB-C19B6F86E84A}"/>
            </a:ext>
          </a:extLst>
        </p:cNvPr>
        <p:cNvGrpSpPr/>
        <p:nvPr/>
      </p:nvGrpSpPr>
      <p:grpSpPr>
        <a:xfrm>
          <a:off x="0" y="0"/>
          <a:ext cx="0" cy="0"/>
          <a:chOff x="0" y="0"/>
          <a:chExt cx="0" cy="0"/>
        </a:xfrm>
      </p:grpSpPr>
      <p:sp>
        <p:nvSpPr>
          <p:cNvPr id="437250" name="Rectangle 2">
            <a:extLst>
              <a:ext uri="{FF2B5EF4-FFF2-40B4-BE49-F238E27FC236}">
                <a16:creationId xmlns:a16="http://schemas.microsoft.com/office/drawing/2014/main" id="{8734E1D1-C48A-32A9-5604-2BC5653D7F27}"/>
              </a:ext>
            </a:extLst>
          </p:cNvPr>
          <p:cNvSpPr>
            <a:spLocks noGrp="1" noChangeArrowheads="1"/>
          </p:cNvSpPr>
          <p:nvPr>
            <p:ph type="title"/>
          </p:nvPr>
        </p:nvSpPr>
        <p:spPr/>
        <p:txBody>
          <a:bodyPr/>
          <a:lstStyle/>
          <a:p>
            <a:r>
              <a:rPr lang="en-US" altLang="en-US" dirty="0"/>
              <a:t>Nested Subqueries</a:t>
            </a:r>
          </a:p>
        </p:txBody>
      </p:sp>
      <p:sp>
        <p:nvSpPr>
          <p:cNvPr id="41986" name="Rectangle 3">
            <a:extLst>
              <a:ext uri="{FF2B5EF4-FFF2-40B4-BE49-F238E27FC236}">
                <a16:creationId xmlns:a16="http://schemas.microsoft.com/office/drawing/2014/main" id="{C78784B6-E99B-D764-83F5-54B9F200F158}"/>
              </a:ext>
            </a:extLst>
          </p:cNvPr>
          <p:cNvSpPr>
            <a:spLocks noGrp="1" noChangeArrowheads="1"/>
          </p:cNvSpPr>
          <p:nvPr>
            <p:ph type="body" idx="1"/>
          </p:nvPr>
        </p:nvSpPr>
        <p:spPr>
          <a:xfrm>
            <a:off x="285319" y="888966"/>
            <a:ext cx="5742419" cy="3691556"/>
          </a:xfrm>
        </p:spPr>
        <p:txBody>
          <a:bodyPr/>
          <a:lstStyle/>
          <a:p>
            <a:r>
              <a:rPr lang="en-US" altLang="en-US" dirty="0"/>
              <a:t>SQL provides a mechanism for the nesting of subqueries. A </a:t>
            </a:r>
            <a:r>
              <a:rPr lang="en-US" altLang="en-US" b="1" dirty="0">
                <a:solidFill>
                  <a:srgbClr val="002060"/>
                </a:solidFill>
              </a:rPr>
              <a:t>subquery</a:t>
            </a:r>
            <a:r>
              <a:rPr lang="en-US" altLang="en-US" dirty="0"/>
              <a:t> is a </a:t>
            </a:r>
            <a:r>
              <a:rPr lang="en-US" altLang="en-US" b="1" dirty="0"/>
              <a:t>select-from-where</a:t>
            </a:r>
            <a:r>
              <a:rPr lang="en-US" altLang="en-US" dirty="0"/>
              <a:t> expression that is nested within another query.</a:t>
            </a:r>
          </a:p>
          <a:p>
            <a:r>
              <a:rPr lang="en-US" altLang="en-US" dirty="0"/>
              <a:t>The nesting can be done in the following SQL query</a:t>
            </a:r>
            <a:br>
              <a:rPr lang="en-US" altLang="en-US" dirty="0"/>
            </a:br>
            <a:br>
              <a:rPr lang="en-US" altLang="en-US" dirty="0"/>
            </a:br>
            <a:r>
              <a:rPr lang="en-US" altLang="en-US" dirty="0"/>
              <a:t>	</a:t>
            </a:r>
            <a:r>
              <a:rPr lang="en-US" altLang="en-US" b="1" dirty="0"/>
              <a:t>select </a:t>
            </a:r>
            <a:r>
              <a:rPr lang="en-US" altLang="en-US" i="1" dirty="0"/>
              <a:t>A</a:t>
            </a:r>
            <a:r>
              <a:rPr lang="en-US" altLang="en-US" baseline="-25000" dirty="0"/>
              <a:t>1</a:t>
            </a:r>
            <a:r>
              <a:rPr lang="en-US" altLang="en-US" dirty="0"/>
              <a:t>, </a:t>
            </a:r>
            <a:r>
              <a:rPr lang="en-US" altLang="en-US" i="1" dirty="0"/>
              <a:t>A</a:t>
            </a:r>
            <a:r>
              <a:rPr lang="en-US" altLang="en-US" baseline="-25000" dirty="0"/>
              <a:t>2</a:t>
            </a:r>
            <a:r>
              <a:rPr lang="en-US" altLang="en-US" dirty="0"/>
              <a:t>, ..., </a:t>
            </a:r>
            <a:r>
              <a:rPr lang="en-US" altLang="en-US" i="1" dirty="0"/>
              <a:t>A</a:t>
            </a:r>
            <a:r>
              <a:rPr lang="en-US" altLang="en-US" i="1" baseline="-25000" dirty="0"/>
              <a:t>n</a:t>
            </a:r>
            <a:br>
              <a:rPr lang="en-US" altLang="en-US" dirty="0"/>
            </a:br>
            <a:r>
              <a:rPr lang="en-US" altLang="en-US" dirty="0"/>
              <a:t>	</a:t>
            </a:r>
            <a:r>
              <a:rPr lang="en-US" altLang="en-US" b="1" dirty="0"/>
              <a:t>from</a:t>
            </a:r>
            <a:r>
              <a:rPr lang="en-US" altLang="en-US" dirty="0"/>
              <a:t> </a:t>
            </a:r>
            <a:r>
              <a:rPr lang="en-US" altLang="en-US" i="1" dirty="0"/>
              <a:t>r</a:t>
            </a:r>
            <a:r>
              <a:rPr lang="en-US" altLang="en-US" baseline="-25000" dirty="0"/>
              <a:t>1</a:t>
            </a:r>
            <a:r>
              <a:rPr lang="en-US" altLang="en-US" dirty="0"/>
              <a:t>, </a:t>
            </a:r>
            <a:r>
              <a:rPr lang="en-US" altLang="en-US" i="1" dirty="0"/>
              <a:t>r</a:t>
            </a:r>
            <a:r>
              <a:rPr lang="en-US" altLang="en-US" baseline="-25000" dirty="0"/>
              <a:t>2</a:t>
            </a:r>
            <a:r>
              <a:rPr lang="en-US" altLang="en-US" dirty="0"/>
              <a:t>, ..., </a:t>
            </a:r>
            <a:r>
              <a:rPr lang="en-US" altLang="en-US" i="1" dirty="0" err="1"/>
              <a:t>r</a:t>
            </a:r>
            <a:r>
              <a:rPr lang="en-US" altLang="en-US" i="1" baseline="-25000" dirty="0" err="1"/>
              <a:t>m</a:t>
            </a:r>
            <a:br>
              <a:rPr lang="en-US" altLang="en-US" dirty="0"/>
            </a:br>
            <a:r>
              <a:rPr lang="en-US" altLang="en-US" dirty="0"/>
              <a:t>	</a:t>
            </a:r>
            <a:r>
              <a:rPr lang="en-US" altLang="en-US" b="1" dirty="0"/>
              <a:t>where </a:t>
            </a:r>
            <a:r>
              <a:rPr lang="en-US" altLang="en-US" i="1" dirty="0"/>
              <a:t>P</a:t>
            </a:r>
          </a:p>
          <a:p>
            <a:pPr>
              <a:buFont typeface="Monotype Sorts" charset="2"/>
              <a:buNone/>
            </a:pPr>
            <a:r>
              <a:rPr lang="en-US" altLang="en-US" sz="600" i="1" dirty="0"/>
              <a:t> </a:t>
            </a:r>
            <a:br>
              <a:rPr lang="en-US" altLang="en-US" i="1" dirty="0"/>
            </a:br>
            <a:r>
              <a:rPr lang="en-US" altLang="en-US" dirty="0"/>
              <a:t>as follows:</a:t>
            </a:r>
          </a:p>
          <a:p>
            <a:pPr lvl="1"/>
            <a:r>
              <a:rPr lang="en-US" altLang="en-US" b="1" dirty="0"/>
              <a:t>From clause: </a:t>
            </a:r>
            <a:r>
              <a:rPr lang="en-US" altLang="en-US" i="1" dirty="0" err="1"/>
              <a:t>r</a:t>
            </a:r>
            <a:r>
              <a:rPr lang="en-US" altLang="en-US" i="1" baseline="-25000" dirty="0" err="1"/>
              <a:t>i</a:t>
            </a:r>
            <a:r>
              <a:rPr lang="en-US" altLang="en-US" i="1" baseline="-25000" dirty="0"/>
              <a:t> </a:t>
            </a:r>
            <a:r>
              <a:rPr lang="en-US" altLang="en-US" dirty="0"/>
              <a:t> can be replaced by any valid subquery</a:t>
            </a:r>
          </a:p>
          <a:p>
            <a:pPr lvl="1"/>
            <a:r>
              <a:rPr lang="en-US" altLang="en-US" b="1" dirty="0"/>
              <a:t>Where clause: </a:t>
            </a:r>
            <a:r>
              <a:rPr lang="en-US" altLang="en-US" i="1" dirty="0"/>
              <a:t>P</a:t>
            </a:r>
            <a:r>
              <a:rPr lang="en-US" altLang="en-US" dirty="0"/>
              <a:t> can be replaced with an expression of the form:</a:t>
            </a:r>
          </a:p>
          <a:p>
            <a:pPr lvl="1">
              <a:buFont typeface="Monotype Sorts" charset="2"/>
              <a:buNone/>
            </a:pPr>
            <a:r>
              <a:rPr lang="en-US" altLang="en-US" dirty="0"/>
              <a:t>                </a:t>
            </a:r>
            <a:r>
              <a:rPr lang="en-US" altLang="en-US" i="1" dirty="0"/>
              <a:t>B</a:t>
            </a:r>
            <a:r>
              <a:rPr lang="en-US" altLang="en-US" dirty="0"/>
              <a:t> &lt;operation&gt; (subquery)</a:t>
            </a:r>
          </a:p>
          <a:p>
            <a:pPr lvl="1">
              <a:buFont typeface="Monotype Sorts" charset="2"/>
              <a:buNone/>
            </a:pPr>
            <a:r>
              <a:rPr lang="en-US" altLang="en-US" dirty="0"/>
              <a:t>     </a:t>
            </a:r>
            <a:r>
              <a:rPr lang="en-US" altLang="en-US" i="1" dirty="0">
                <a:solidFill>
                  <a:srgbClr val="FF0000"/>
                </a:solidFill>
              </a:rPr>
              <a:t>B</a:t>
            </a:r>
            <a:r>
              <a:rPr lang="en-US" altLang="en-US" dirty="0">
                <a:solidFill>
                  <a:srgbClr val="FF0000"/>
                </a:solidFill>
              </a:rPr>
              <a:t> is an attribute and &lt;operation&gt; to be defined later.</a:t>
            </a:r>
          </a:p>
          <a:p>
            <a:pPr lvl="1"/>
            <a:r>
              <a:rPr lang="en-US" altLang="en-US" b="1" dirty="0"/>
              <a:t>Select clause: </a:t>
            </a:r>
          </a:p>
          <a:p>
            <a:pPr marL="642938" lvl="2" indent="0">
              <a:buNone/>
            </a:pPr>
            <a:r>
              <a:rPr lang="en-US" altLang="en-US" i="1" dirty="0"/>
              <a:t>A</a:t>
            </a:r>
            <a:r>
              <a:rPr lang="en-US" altLang="en-US" i="1" baseline="-25000" dirty="0"/>
              <a:t>i   </a:t>
            </a:r>
            <a:r>
              <a:rPr lang="en-US" altLang="en-US" dirty="0"/>
              <a:t>can be replaced be a subquery that generates a single value.</a:t>
            </a:r>
          </a:p>
        </p:txBody>
      </p:sp>
      <p:sp>
        <p:nvSpPr>
          <p:cNvPr id="3" name="TextBox 2">
            <a:extLst>
              <a:ext uri="{FF2B5EF4-FFF2-40B4-BE49-F238E27FC236}">
                <a16:creationId xmlns:a16="http://schemas.microsoft.com/office/drawing/2014/main" id="{4EF02D99-A212-2F55-20F8-6D84C3DD1ECA}"/>
              </a:ext>
            </a:extLst>
          </p:cNvPr>
          <p:cNvSpPr txBox="1"/>
          <p:nvPr/>
        </p:nvSpPr>
        <p:spPr>
          <a:xfrm>
            <a:off x="5562600" y="3181350"/>
            <a:ext cx="3508461" cy="1569660"/>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Note:</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This is a little cryptic.</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I think I know what they mean.</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There are some operations we</a:t>
            </a:r>
            <a:b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b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will see later in the material,</a:t>
            </a:r>
            <a:b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br>
            <a:r>
              <a:rPr kumimoji="0" lang="en-US" sz="1600" b="0" i="0" u="none" strike="noStrike" kern="1200" cap="none" spc="0" normalizeH="0" baseline="0" noProof="0" dirty="0" err="1">
                <a:ln>
                  <a:noFill/>
                </a:ln>
                <a:solidFill>
                  <a:srgbClr val="FF0000"/>
                </a:solidFill>
                <a:effectLst/>
                <a:uLnTx/>
                <a:uFillTx/>
                <a:latin typeface="Calibri" charset="0"/>
                <a:ea typeface="ＭＳ Ｐゴシック" charset="-128"/>
                <a:cs typeface="+mn-cs"/>
              </a:rPr>
              <a:t>e.g</a:t>
            </a: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 IN, EXISTS, ... ...</a:t>
            </a:r>
          </a:p>
        </p:txBody>
      </p:sp>
    </p:spTree>
    <p:extLst>
      <p:ext uri="{BB962C8B-B14F-4D97-AF65-F5344CB8AC3E}">
        <p14:creationId xmlns:p14="http://schemas.microsoft.com/office/powerpoint/2010/main" val="418366034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75FE91-F1DE-971B-CB9E-77D54636D75D}"/>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A150ADB0-AA8A-F13B-D451-AF0310DEE4A0}"/>
              </a:ext>
            </a:extLst>
          </p:cNvPr>
          <p:cNvPicPr>
            <a:picLocks noChangeAspect="1"/>
          </p:cNvPicPr>
          <p:nvPr/>
        </p:nvPicPr>
        <p:blipFill>
          <a:blip r:embed="rId2"/>
          <a:stretch>
            <a:fillRect/>
          </a:stretch>
        </p:blipFill>
        <p:spPr>
          <a:xfrm>
            <a:off x="6632777" y="2419350"/>
            <a:ext cx="2216150" cy="1286544"/>
          </a:xfrm>
          <a:prstGeom prst="rect">
            <a:avLst/>
          </a:prstGeom>
        </p:spPr>
      </p:pic>
      <p:sp>
        <p:nvSpPr>
          <p:cNvPr id="2" name="Content Placeholder 1">
            <a:extLst>
              <a:ext uri="{FF2B5EF4-FFF2-40B4-BE49-F238E27FC236}">
                <a16:creationId xmlns:a16="http://schemas.microsoft.com/office/drawing/2014/main" id="{5C987BA4-0A15-F4A4-E748-F91EA0D33F43}"/>
              </a:ext>
            </a:extLst>
          </p:cNvPr>
          <p:cNvSpPr>
            <a:spLocks noGrp="1"/>
          </p:cNvSpPr>
          <p:nvPr>
            <p:ph idx="1"/>
          </p:nvPr>
        </p:nvSpPr>
        <p:spPr/>
        <p:txBody>
          <a:bodyPr/>
          <a:lstStyle/>
          <a:p>
            <a:r>
              <a:rPr lang="en-US" sz="1800" dirty="0"/>
              <a:t>The slides that come with the book have surprisingly little material on</a:t>
            </a:r>
            <a:br>
              <a:rPr lang="en-US" sz="1800" dirty="0"/>
            </a:br>
            <a:r>
              <a:rPr lang="en-US" sz="1800" dirty="0"/>
              <a:t>nested subqueries. </a:t>
            </a:r>
          </a:p>
          <a:p>
            <a:r>
              <a:rPr lang="en-US" sz="1800" dirty="0"/>
              <a:t>The concept is:</a:t>
            </a:r>
          </a:p>
          <a:p>
            <a:pPr lvl="1"/>
            <a:r>
              <a:rPr lang="en-US" sz="1600" dirty="0"/>
              <a:t>Extremely important.</a:t>
            </a:r>
          </a:p>
          <a:p>
            <a:pPr lvl="1"/>
            <a:r>
              <a:rPr lang="en-US" sz="1600" dirty="0"/>
              <a:t>Students often find subqueries more confusing than joins.</a:t>
            </a:r>
          </a:p>
          <a:p>
            <a:pPr lvl="1"/>
            <a:r>
              <a:rPr lang="en-US" sz="1600" dirty="0"/>
              <a:t>The relationship/difference of subqueries to joins is often, initial unclear.</a:t>
            </a:r>
          </a:p>
          <a:p>
            <a:r>
              <a:rPr lang="en-US" sz="1800" dirty="0"/>
              <a:t>We have seen:</a:t>
            </a:r>
          </a:p>
          <a:p>
            <a:pPr lvl="1"/>
            <a:r>
              <a:rPr lang="en-US" sz="1600" dirty="0"/>
              <a:t>Union sort of puts a table on top of a table.</a:t>
            </a:r>
          </a:p>
          <a:p>
            <a:pPr lvl="1"/>
            <a:r>
              <a:rPr lang="en-US" sz="1600" dirty="0"/>
              <a:t>Join puts tables sort of puts tables side-by-side.</a:t>
            </a:r>
          </a:p>
          <a:p>
            <a:pPr lvl="1"/>
            <a:r>
              <a:rPr lang="en-US" sz="1600" dirty="0"/>
              <a:t>Subquery enables one query to call another</a:t>
            </a:r>
            <a:br>
              <a:rPr lang="en-US" sz="1600" dirty="0"/>
            </a:br>
            <a:r>
              <a:rPr lang="en-US" sz="1600" dirty="0"/>
              <a:t>during execution like a subfunction.</a:t>
            </a:r>
          </a:p>
        </p:txBody>
      </p:sp>
      <p:sp>
        <p:nvSpPr>
          <p:cNvPr id="3" name="Title 2">
            <a:extLst>
              <a:ext uri="{FF2B5EF4-FFF2-40B4-BE49-F238E27FC236}">
                <a16:creationId xmlns:a16="http://schemas.microsoft.com/office/drawing/2014/main" id="{5177D515-9967-ED71-275E-6EBEE17358B5}"/>
              </a:ext>
            </a:extLst>
          </p:cNvPr>
          <p:cNvSpPr>
            <a:spLocks noGrp="1"/>
          </p:cNvSpPr>
          <p:nvPr>
            <p:ph type="title"/>
          </p:nvPr>
        </p:nvSpPr>
        <p:spPr/>
        <p:txBody>
          <a:bodyPr/>
          <a:lstStyle/>
          <a:p>
            <a:r>
              <a:rPr lang="en-US" dirty="0"/>
              <a:t>Nested Subquery</a:t>
            </a:r>
          </a:p>
        </p:txBody>
      </p:sp>
      <p:pic>
        <p:nvPicPr>
          <p:cNvPr id="4" name="Picture 3">
            <a:extLst>
              <a:ext uri="{FF2B5EF4-FFF2-40B4-BE49-F238E27FC236}">
                <a16:creationId xmlns:a16="http://schemas.microsoft.com/office/drawing/2014/main" id="{763C0F67-5C87-F3E4-010E-BA34741171BF}"/>
              </a:ext>
            </a:extLst>
          </p:cNvPr>
          <p:cNvPicPr>
            <a:picLocks noChangeAspect="1"/>
          </p:cNvPicPr>
          <p:nvPr/>
        </p:nvPicPr>
        <p:blipFill>
          <a:blip r:embed="rId3"/>
          <a:stretch>
            <a:fillRect/>
          </a:stretch>
        </p:blipFill>
        <p:spPr>
          <a:xfrm>
            <a:off x="5444775" y="3486150"/>
            <a:ext cx="2376003" cy="1035049"/>
          </a:xfrm>
          <a:prstGeom prst="rect">
            <a:avLst/>
          </a:prstGeom>
        </p:spPr>
      </p:pic>
      <p:cxnSp>
        <p:nvCxnSpPr>
          <p:cNvPr id="7" name="Straight Arrow Connector 6">
            <a:extLst>
              <a:ext uri="{FF2B5EF4-FFF2-40B4-BE49-F238E27FC236}">
                <a16:creationId xmlns:a16="http://schemas.microsoft.com/office/drawing/2014/main" id="{1AE45CDE-4C78-6E5B-5731-005D6FF109CC}"/>
              </a:ext>
            </a:extLst>
          </p:cNvPr>
          <p:cNvCxnSpPr/>
          <p:nvPr/>
        </p:nvCxnSpPr>
        <p:spPr>
          <a:xfrm flipV="1">
            <a:off x="4648200" y="2724150"/>
            <a:ext cx="1828800" cy="1524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 name="Straight Arrow Connector 7">
            <a:extLst>
              <a:ext uri="{FF2B5EF4-FFF2-40B4-BE49-F238E27FC236}">
                <a16:creationId xmlns:a16="http://schemas.microsoft.com/office/drawing/2014/main" id="{CE6FA6E9-A0A6-BF64-7C29-3C637331618E}"/>
              </a:ext>
            </a:extLst>
          </p:cNvPr>
          <p:cNvCxnSpPr>
            <a:cxnSpLocks/>
          </p:cNvCxnSpPr>
          <p:nvPr/>
        </p:nvCxnSpPr>
        <p:spPr>
          <a:xfrm>
            <a:off x="4953000" y="3208002"/>
            <a:ext cx="533400" cy="37912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175911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E5A411-616D-8687-D9C7-82E999A3E74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623F951-757D-55B2-AB86-85367C40A18C}"/>
              </a:ext>
            </a:extLst>
          </p:cNvPr>
          <p:cNvSpPr>
            <a:spLocks noGrp="1"/>
          </p:cNvSpPr>
          <p:nvPr>
            <p:ph type="title"/>
          </p:nvPr>
        </p:nvSpPr>
        <p:spPr/>
        <p:txBody>
          <a:bodyPr/>
          <a:lstStyle/>
          <a:p>
            <a:r>
              <a:rPr lang="en-US" dirty="0"/>
              <a:t>Consider Some Tables</a:t>
            </a:r>
          </a:p>
        </p:txBody>
      </p:sp>
      <p:pic>
        <p:nvPicPr>
          <p:cNvPr id="4" name="Picture 3">
            <a:extLst>
              <a:ext uri="{FF2B5EF4-FFF2-40B4-BE49-F238E27FC236}">
                <a16:creationId xmlns:a16="http://schemas.microsoft.com/office/drawing/2014/main" id="{9BC35028-82C4-E120-B689-A7A756A2EB1F}"/>
              </a:ext>
            </a:extLst>
          </p:cNvPr>
          <p:cNvPicPr>
            <a:picLocks noChangeAspect="1"/>
          </p:cNvPicPr>
          <p:nvPr/>
        </p:nvPicPr>
        <p:blipFill>
          <a:blip r:embed="rId2"/>
          <a:stretch>
            <a:fillRect/>
          </a:stretch>
        </p:blipFill>
        <p:spPr>
          <a:xfrm>
            <a:off x="6484148" y="590550"/>
            <a:ext cx="2424104" cy="3449352"/>
          </a:xfrm>
          <a:prstGeom prst="rect">
            <a:avLst/>
          </a:prstGeom>
        </p:spPr>
      </p:pic>
      <p:pic>
        <p:nvPicPr>
          <p:cNvPr id="5" name="Picture 4">
            <a:extLst>
              <a:ext uri="{FF2B5EF4-FFF2-40B4-BE49-F238E27FC236}">
                <a16:creationId xmlns:a16="http://schemas.microsoft.com/office/drawing/2014/main" id="{EE288644-37F2-6419-C5F4-4152F142202A}"/>
              </a:ext>
            </a:extLst>
          </p:cNvPr>
          <p:cNvPicPr>
            <a:picLocks noChangeAspect="1"/>
          </p:cNvPicPr>
          <p:nvPr/>
        </p:nvPicPr>
        <p:blipFill>
          <a:blip r:embed="rId3"/>
          <a:stretch>
            <a:fillRect/>
          </a:stretch>
        </p:blipFill>
        <p:spPr>
          <a:xfrm>
            <a:off x="1752600" y="523875"/>
            <a:ext cx="2262948" cy="4095750"/>
          </a:xfrm>
          <a:prstGeom prst="rect">
            <a:avLst/>
          </a:prstGeom>
        </p:spPr>
      </p:pic>
      <p:sp>
        <p:nvSpPr>
          <p:cNvPr id="6" name="TextBox 5">
            <a:extLst>
              <a:ext uri="{FF2B5EF4-FFF2-40B4-BE49-F238E27FC236}">
                <a16:creationId xmlns:a16="http://schemas.microsoft.com/office/drawing/2014/main" id="{41A69862-A22F-6C40-2ADB-2F1BD2A91433}"/>
              </a:ext>
            </a:extLst>
          </p:cNvPr>
          <p:cNvSpPr txBox="1"/>
          <p:nvPr/>
        </p:nvSpPr>
        <p:spPr>
          <a:xfrm>
            <a:off x="172570" y="895350"/>
            <a:ext cx="691408" cy="369332"/>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Takes</a:t>
            </a:r>
          </a:p>
        </p:txBody>
      </p:sp>
      <p:sp>
        <p:nvSpPr>
          <p:cNvPr id="7" name="TextBox 6">
            <a:extLst>
              <a:ext uri="{FF2B5EF4-FFF2-40B4-BE49-F238E27FC236}">
                <a16:creationId xmlns:a16="http://schemas.microsoft.com/office/drawing/2014/main" id="{7D404D1E-057E-98C7-0FAD-6E124AAAAE0E}"/>
              </a:ext>
            </a:extLst>
          </p:cNvPr>
          <p:cNvSpPr txBox="1"/>
          <p:nvPr/>
        </p:nvSpPr>
        <p:spPr>
          <a:xfrm>
            <a:off x="5486400" y="753083"/>
            <a:ext cx="923138" cy="369332"/>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Student</a:t>
            </a:r>
          </a:p>
        </p:txBody>
      </p:sp>
    </p:spTree>
    <p:extLst>
      <p:ext uri="{BB962C8B-B14F-4D97-AF65-F5344CB8AC3E}">
        <p14:creationId xmlns:p14="http://schemas.microsoft.com/office/powerpoint/2010/main" val="241275833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B759B4-7A20-9DC1-FCC2-A80C2EA3C20F}"/>
            </a:ext>
          </a:extLst>
        </p:cNvPr>
        <p:cNvGrpSpPr/>
        <p:nvPr/>
      </p:nvGrpSpPr>
      <p:grpSpPr>
        <a:xfrm>
          <a:off x="0" y="0"/>
          <a:ext cx="0" cy="0"/>
          <a:chOff x="0" y="0"/>
          <a:chExt cx="0" cy="0"/>
        </a:xfrm>
      </p:grpSpPr>
      <p:sp>
        <p:nvSpPr>
          <p:cNvPr id="8" name="Content Placeholder 7">
            <a:extLst>
              <a:ext uri="{FF2B5EF4-FFF2-40B4-BE49-F238E27FC236}">
                <a16:creationId xmlns:a16="http://schemas.microsoft.com/office/drawing/2014/main" id="{78E751FD-CB7D-32AF-ED16-72BBDDBEA0A2}"/>
              </a:ext>
            </a:extLst>
          </p:cNvPr>
          <p:cNvSpPr>
            <a:spLocks noGrp="1"/>
          </p:cNvSpPr>
          <p:nvPr>
            <p:ph idx="1"/>
          </p:nvPr>
        </p:nvSpPr>
        <p:spPr>
          <a:xfrm>
            <a:off x="2057400" y="1202712"/>
            <a:ext cx="4642443" cy="3426437"/>
          </a:xfrm>
        </p:spPr>
        <p:txBody>
          <a:bodyPr/>
          <a:lstStyle/>
          <a:p>
            <a:r>
              <a:rPr lang="en-US" sz="1600" dirty="0"/>
              <a:t>Assume I wrote a function </a:t>
            </a:r>
            <a:r>
              <a:rPr lang="en-US" sz="1600" dirty="0" err="1"/>
              <a:t>find_student_name</a:t>
            </a:r>
            <a:r>
              <a:rPr lang="en-US" sz="1600" dirty="0"/>
              <a:t>(x)</a:t>
            </a:r>
          </a:p>
          <a:p>
            <a:pPr lvl="1"/>
            <a:r>
              <a:rPr lang="en-US" sz="1400" dirty="0"/>
              <a:t>Input is an x</a:t>
            </a:r>
          </a:p>
          <a:p>
            <a:pPr lvl="1"/>
            <a:r>
              <a:rPr lang="en-US" sz="1400" dirty="0"/>
              <a:t>Loops through all students and returns students with </a:t>
            </a:r>
            <a:r>
              <a:rPr lang="en-US" sz="1400" dirty="0" err="1"/>
              <a:t>student.ID</a:t>
            </a:r>
            <a:r>
              <a:rPr lang="en-US" sz="1400" dirty="0"/>
              <a:t> = x.</a:t>
            </a:r>
          </a:p>
          <a:p>
            <a:r>
              <a:rPr lang="en-US" sz="1600" dirty="0"/>
              <a:t>The query with a subquery above is like:</a:t>
            </a:r>
          </a:p>
          <a:p>
            <a:pPr marL="0" indent="0">
              <a:buNone/>
            </a:pPr>
            <a:endParaRPr lang="en-US" sz="1600" dirty="0"/>
          </a:p>
          <a:p>
            <a:pPr marL="0" indent="0">
              <a:buNone/>
            </a:pPr>
            <a:r>
              <a:rPr lang="en-US" sz="1600" dirty="0"/>
              <a:t>result = []</a:t>
            </a:r>
          </a:p>
          <a:p>
            <a:pPr marL="0" indent="0">
              <a:buNone/>
            </a:pPr>
            <a:r>
              <a:rPr lang="en-US" sz="1600" dirty="0"/>
              <a:t>For t in takes:</a:t>
            </a:r>
          </a:p>
          <a:p>
            <a:pPr marL="0" indent="0">
              <a:buNone/>
            </a:pPr>
            <a:r>
              <a:rPr lang="en-US" sz="1600" dirty="0"/>
              <a:t>	</a:t>
            </a:r>
            <a:r>
              <a:rPr lang="en-US" sz="1600" dirty="0" err="1"/>
              <a:t>new_r</a:t>
            </a:r>
            <a:r>
              <a:rPr lang="en-US" sz="1600" dirty="0"/>
              <a:t> = t + </a:t>
            </a:r>
            <a:r>
              <a:rPr lang="en-US" sz="1600" dirty="0" err="1">
                <a:solidFill>
                  <a:srgbClr val="FF0000"/>
                </a:solidFill>
              </a:rPr>
              <a:t>find_student_name</a:t>
            </a:r>
            <a:r>
              <a:rPr lang="en-US" sz="1600" dirty="0">
                <a:solidFill>
                  <a:srgbClr val="FF0000"/>
                </a:solidFill>
              </a:rPr>
              <a:t>(</a:t>
            </a:r>
            <a:r>
              <a:rPr lang="en-US" sz="1600" dirty="0" err="1">
                <a:solidFill>
                  <a:srgbClr val="FF0000"/>
                </a:solidFill>
              </a:rPr>
              <a:t>t.id</a:t>
            </a:r>
            <a:r>
              <a:rPr lang="en-US" sz="1600" dirty="0">
                <a:solidFill>
                  <a:srgbClr val="FF0000"/>
                </a:solidFill>
              </a:rPr>
              <a:t>)</a:t>
            </a:r>
          </a:p>
          <a:p>
            <a:pPr marL="0" indent="0">
              <a:buNone/>
            </a:pPr>
            <a:r>
              <a:rPr lang="en-US" sz="1600" dirty="0"/>
              <a:t>	</a:t>
            </a:r>
            <a:r>
              <a:rPr lang="en-US" sz="1600" dirty="0" err="1"/>
              <a:t>result.append</a:t>
            </a:r>
            <a:r>
              <a:rPr lang="en-US" sz="1600" dirty="0"/>
              <a:t>(</a:t>
            </a:r>
            <a:r>
              <a:rPr lang="en-US" sz="1600" dirty="0" err="1"/>
              <a:t>new_r</a:t>
            </a:r>
            <a:r>
              <a:rPr lang="en-US" sz="1600" dirty="0"/>
              <a:t>)</a:t>
            </a:r>
          </a:p>
          <a:p>
            <a:pPr marL="0" indent="0">
              <a:buNone/>
            </a:pPr>
            <a:endParaRPr lang="en-US" sz="1600" dirty="0"/>
          </a:p>
          <a:p>
            <a:pPr marL="0" indent="0">
              <a:buNone/>
            </a:pPr>
            <a:r>
              <a:rPr lang="en-US" sz="1600" dirty="0"/>
              <a:t>Switch to Notebook</a:t>
            </a:r>
          </a:p>
        </p:txBody>
      </p:sp>
      <p:sp>
        <p:nvSpPr>
          <p:cNvPr id="3" name="Title 2">
            <a:extLst>
              <a:ext uri="{FF2B5EF4-FFF2-40B4-BE49-F238E27FC236}">
                <a16:creationId xmlns:a16="http://schemas.microsoft.com/office/drawing/2014/main" id="{9E8C260B-FDF3-EF11-7012-44E579E33A60}"/>
              </a:ext>
            </a:extLst>
          </p:cNvPr>
          <p:cNvSpPr>
            <a:spLocks noGrp="1"/>
          </p:cNvSpPr>
          <p:nvPr>
            <p:ph type="title"/>
          </p:nvPr>
        </p:nvSpPr>
        <p:spPr/>
        <p:txBody>
          <a:bodyPr/>
          <a:lstStyle/>
          <a:p>
            <a:r>
              <a:rPr lang="en-US" dirty="0"/>
              <a:t>Consider a Subquery Tables</a:t>
            </a:r>
          </a:p>
        </p:txBody>
      </p:sp>
      <p:pic>
        <p:nvPicPr>
          <p:cNvPr id="4" name="Picture 3">
            <a:extLst>
              <a:ext uri="{FF2B5EF4-FFF2-40B4-BE49-F238E27FC236}">
                <a16:creationId xmlns:a16="http://schemas.microsoft.com/office/drawing/2014/main" id="{D0DDAE64-AADB-5A17-E96E-555E6631532A}"/>
              </a:ext>
            </a:extLst>
          </p:cNvPr>
          <p:cNvPicPr>
            <a:picLocks noChangeAspect="1"/>
          </p:cNvPicPr>
          <p:nvPr/>
        </p:nvPicPr>
        <p:blipFill>
          <a:blip r:embed="rId2"/>
          <a:stretch>
            <a:fillRect/>
          </a:stretch>
        </p:blipFill>
        <p:spPr>
          <a:xfrm>
            <a:off x="7010400" y="1756711"/>
            <a:ext cx="1995695" cy="2839752"/>
          </a:xfrm>
          <a:prstGeom prst="rect">
            <a:avLst/>
          </a:prstGeom>
        </p:spPr>
      </p:pic>
      <p:pic>
        <p:nvPicPr>
          <p:cNvPr id="5" name="Picture 4">
            <a:extLst>
              <a:ext uri="{FF2B5EF4-FFF2-40B4-BE49-F238E27FC236}">
                <a16:creationId xmlns:a16="http://schemas.microsoft.com/office/drawing/2014/main" id="{12A5DF27-2B94-6B80-9BDA-B6B204F2044F}"/>
              </a:ext>
            </a:extLst>
          </p:cNvPr>
          <p:cNvPicPr>
            <a:picLocks noChangeAspect="1"/>
          </p:cNvPicPr>
          <p:nvPr/>
        </p:nvPicPr>
        <p:blipFill>
          <a:blip r:embed="rId3"/>
          <a:stretch>
            <a:fillRect/>
          </a:stretch>
        </p:blipFill>
        <p:spPr>
          <a:xfrm>
            <a:off x="172570" y="1614333"/>
            <a:ext cx="1647660" cy="2982130"/>
          </a:xfrm>
          <a:prstGeom prst="rect">
            <a:avLst/>
          </a:prstGeom>
        </p:spPr>
      </p:pic>
      <p:sp>
        <p:nvSpPr>
          <p:cNvPr id="6" name="TextBox 5">
            <a:extLst>
              <a:ext uri="{FF2B5EF4-FFF2-40B4-BE49-F238E27FC236}">
                <a16:creationId xmlns:a16="http://schemas.microsoft.com/office/drawing/2014/main" id="{C9AB03B7-1FA3-FAE9-FC90-4698853337DF}"/>
              </a:ext>
            </a:extLst>
          </p:cNvPr>
          <p:cNvSpPr txBox="1"/>
          <p:nvPr/>
        </p:nvSpPr>
        <p:spPr>
          <a:xfrm>
            <a:off x="138054" y="1202713"/>
            <a:ext cx="691408" cy="369332"/>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Takes</a:t>
            </a:r>
          </a:p>
        </p:txBody>
      </p:sp>
      <p:sp>
        <p:nvSpPr>
          <p:cNvPr id="7" name="TextBox 6">
            <a:extLst>
              <a:ext uri="{FF2B5EF4-FFF2-40B4-BE49-F238E27FC236}">
                <a16:creationId xmlns:a16="http://schemas.microsoft.com/office/drawing/2014/main" id="{FCEC9C9E-8A5A-82B3-688B-7B842AA9CEA0}"/>
              </a:ext>
            </a:extLst>
          </p:cNvPr>
          <p:cNvSpPr txBox="1"/>
          <p:nvPr/>
        </p:nvSpPr>
        <p:spPr>
          <a:xfrm>
            <a:off x="7391400" y="1387379"/>
            <a:ext cx="923138" cy="369332"/>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Student</a:t>
            </a:r>
          </a:p>
        </p:txBody>
      </p:sp>
      <p:sp>
        <p:nvSpPr>
          <p:cNvPr id="2" name="Rectangle 1">
            <a:extLst>
              <a:ext uri="{FF2B5EF4-FFF2-40B4-BE49-F238E27FC236}">
                <a16:creationId xmlns:a16="http://schemas.microsoft.com/office/drawing/2014/main" id="{4548CB64-49F5-A3E8-C057-9F9EC8FD12F9}"/>
              </a:ext>
            </a:extLst>
          </p:cNvPr>
          <p:cNvSpPr/>
          <p:nvPr/>
        </p:nvSpPr>
        <p:spPr>
          <a:xfrm>
            <a:off x="137976" y="659994"/>
            <a:ext cx="8361830" cy="369332"/>
          </a:xfrm>
          <a:prstGeom prst="rect">
            <a:avLst/>
          </a:prstGeom>
        </p:spPr>
        <p:txBody>
          <a:bodyPr wrap="square">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select *, </a:t>
            </a: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(select name from student where </a:t>
            </a:r>
            <a:r>
              <a:rPr kumimoji="0" lang="en-US" sz="1800" b="0" i="0" u="none" strike="noStrike" kern="1200" cap="none" spc="0" normalizeH="0" baseline="0" noProof="0" dirty="0" err="1">
                <a:ln>
                  <a:noFill/>
                </a:ln>
                <a:solidFill>
                  <a:srgbClr val="FF0000"/>
                </a:solidFill>
                <a:effectLst/>
                <a:uLnTx/>
                <a:uFillTx/>
                <a:latin typeface="Calibri" charset="0"/>
                <a:ea typeface="ＭＳ Ｐゴシック" charset="-128"/>
                <a:cs typeface="+mn-cs"/>
              </a:rPr>
              <a:t>student.id</a:t>
            </a: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a:t>
            </a:r>
            <a:r>
              <a:rPr kumimoji="0" lang="en-US" sz="1800" b="0" i="0" u="none" strike="noStrike" kern="1200" cap="none" spc="0" normalizeH="0" baseline="0" noProof="0" dirty="0" err="1">
                <a:ln>
                  <a:noFill/>
                </a:ln>
                <a:solidFill>
                  <a:srgbClr val="FF0000"/>
                </a:solidFill>
                <a:effectLst/>
                <a:uLnTx/>
                <a:uFillTx/>
                <a:latin typeface="Calibri" charset="0"/>
                <a:ea typeface="ＭＳ Ｐゴシック" charset="-128"/>
                <a:cs typeface="+mn-cs"/>
              </a:rPr>
              <a:t>takes.id</a:t>
            </a: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 </a:t>
            </a: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as name from takes;</a:t>
            </a:r>
          </a:p>
        </p:txBody>
      </p:sp>
    </p:spTree>
    <p:extLst>
      <p:ext uri="{BB962C8B-B14F-4D97-AF65-F5344CB8AC3E}">
        <p14:creationId xmlns:p14="http://schemas.microsoft.com/office/powerpoint/2010/main" val="36155155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09E34D4-7904-5BEF-1E3A-CF10C532343C}"/>
              </a:ext>
            </a:extLst>
          </p:cNvPr>
          <p:cNvSpPr>
            <a:spLocks noGrp="1"/>
          </p:cNvSpPr>
          <p:nvPr>
            <p:ph idx="1"/>
          </p:nvPr>
        </p:nvSpPr>
        <p:spPr>
          <a:xfrm>
            <a:off x="152400" y="590550"/>
            <a:ext cx="8839200" cy="3962400"/>
          </a:xfrm>
        </p:spPr>
        <p:txBody>
          <a:bodyPr/>
          <a:lstStyle/>
          <a:p>
            <a:r>
              <a:rPr lang="en-US" dirty="0"/>
              <a:t>Some Observations</a:t>
            </a:r>
          </a:p>
          <a:p>
            <a:endParaRPr lang="en-US" dirty="0"/>
          </a:p>
          <a:p>
            <a:r>
              <a:rPr lang="en-US" dirty="0"/>
              <a:t>ER (Diagram) Modeling – More Complex Scenarios: Complex Attributes</a:t>
            </a:r>
          </a:p>
          <a:p>
            <a:endParaRPr lang="en-US" dirty="0"/>
          </a:p>
          <a:p>
            <a:r>
              <a:rPr lang="en-US" dirty="0"/>
              <a:t>The Relational Model and Algebra Continued (Chapter 3) </a:t>
            </a:r>
          </a:p>
          <a:p>
            <a:endParaRPr lang="en-US" dirty="0"/>
          </a:p>
          <a:p>
            <a:r>
              <a:rPr lang="en-US" dirty="0"/>
              <a:t>SQL Continued (Chapter 3, 4, 5)</a:t>
            </a:r>
          </a:p>
          <a:p>
            <a:endParaRPr lang="en-US" dirty="0"/>
          </a:p>
          <a:p>
            <a:r>
              <a:rPr lang="en-US" dirty="0"/>
              <a:t>Project Examples:</a:t>
            </a:r>
          </a:p>
          <a:p>
            <a:pPr lvl="1"/>
            <a:r>
              <a:rPr lang="en-US" dirty="0"/>
              <a:t>Web Applications and REST</a:t>
            </a:r>
          </a:p>
          <a:p>
            <a:pPr lvl="1"/>
            <a:r>
              <a:rPr lang="en-US" dirty="0"/>
              <a:t>Data Engineering and Visualization</a:t>
            </a:r>
          </a:p>
        </p:txBody>
      </p:sp>
      <p:sp>
        <p:nvSpPr>
          <p:cNvPr id="3" name="Title 2">
            <a:extLst>
              <a:ext uri="{FF2B5EF4-FFF2-40B4-BE49-F238E27FC236}">
                <a16:creationId xmlns:a16="http://schemas.microsoft.com/office/drawing/2014/main" id="{4EAB6890-86BD-F346-622F-C040779C3989}"/>
              </a:ext>
            </a:extLst>
          </p:cNvPr>
          <p:cNvSpPr>
            <a:spLocks noGrp="1"/>
          </p:cNvSpPr>
          <p:nvPr>
            <p:ph type="title"/>
          </p:nvPr>
        </p:nvSpPr>
        <p:spPr/>
        <p:txBody>
          <a:bodyPr/>
          <a:lstStyle/>
          <a:p>
            <a:r>
              <a:rPr lang="en-US" dirty="0"/>
              <a:t>Contents</a:t>
            </a:r>
          </a:p>
        </p:txBody>
      </p:sp>
    </p:spTree>
    <p:extLst>
      <p:ext uri="{BB962C8B-B14F-4D97-AF65-F5344CB8AC3E}">
        <p14:creationId xmlns:p14="http://schemas.microsoft.com/office/powerpoint/2010/main" val="13851521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2AD227-DB91-D8AA-3D81-3FA77BFF3763}"/>
            </a:ext>
          </a:extLst>
        </p:cNvPr>
        <p:cNvGrpSpPr/>
        <p:nvPr/>
      </p:nvGrpSpPr>
      <p:grpSpPr>
        <a:xfrm>
          <a:off x="0" y="0"/>
          <a:ext cx="0" cy="0"/>
          <a:chOff x="0" y="0"/>
          <a:chExt cx="0" cy="0"/>
        </a:xfrm>
      </p:grpSpPr>
      <p:sp>
        <p:nvSpPr>
          <p:cNvPr id="437250" name="Rectangle 2">
            <a:extLst>
              <a:ext uri="{FF2B5EF4-FFF2-40B4-BE49-F238E27FC236}">
                <a16:creationId xmlns:a16="http://schemas.microsoft.com/office/drawing/2014/main" id="{DCEFEDB7-DA6C-A290-A492-DA3F9B322616}"/>
              </a:ext>
            </a:extLst>
          </p:cNvPr>
          <p:cNvSpPr>
            <a:spLocks noGrp="1" noChangeArrowheads="1"/>
          </p:cNvSpPr>
          <p:nvPr>
            <p:ph type="title"/>
          </p:nvPr>
        </p:nvSpPr>
        <p:spPr/>
        <p:txBody>
          <a:bodyPr/>
          <a:lstStyle/>
          <a:p>
            <a:r>
              <a:rPr lang="en-US" altLang="en-US" dirty="0"/>
              <a:t>Nested Subqueries</a:t>
            </a:r>
          </a:p>
        </p:txBody>
      </p:sp>
      <p:sp>
        <p:nvSpPr>
          <p:cNvPr id="41986" name="Rectangle 3">
            <a:extLst>
              <a:ext uri="{FF2B5EF4-FFF2-40B4-BE49-F238E27FC236}">
                <a16:creationId xmlns:a16="http://schemas.microsoft.com/office/drawing/2014/main" id="{2302D73C-5DCE-E683-66CC-71BB4A01FD03}"/>
              </a:ext>
            </a:extLst>
          </p:cNvPr>
          <p:cNvSpPr>
            <a:spLocks noGrp="1" noChangeArrowheads="1"/>
          </p:cNvSpPr>
          <p:nvPr>
            <p:ph type="body" idx="1"/>
          </p:nvPr>
        </p:nvSpPr>
        <p:spPr>
          <a:xfrm>
            <a:off x="285319" y="888966"/>
            <a:ext cx="5742419" cy="3691556"/>
          </a:xfrm>
        </p:spPr>
        <p:txBody>
          <a:bodyPr/>
          <a:lstStyle/>
          <a:p>
            <a:r>
              <a:rPr lang="en-US" altLang="en-US" dirty="0"/>
              <a:t>SQL provides a mechanism for the nesting of subqueries. A </a:t>
            </a:r>
            <a:r>
              <a:rPr lang="en-US" altLang="en-US" b="1" dirty="0">
                <a:solidFill>
                  <a:srgbClr val="002060"/>
                </a:solidFill>
              </a:rPr>
              <a:t>subquery</a:t>
            </a:r>
            <a:r>
              <a:rPr lang="en-US" altLang="en-US" dirty="0"/>
              <a:t> is a </a:t>
            </a:r>
            <a:r>
              <a:rPr lang="en-US" altLang="en-US" b="1" dirty="0"/>
              <a:t>select-from-where</a:t>
            </a:r>
            <a:r>
              <a:rPr lang="en-US" altLang="en-US" dirty="0"/>
              <a:t> expression that is nested within another query.</a:t>
            </a:r>
          </a:p>
          <a:p>
            <a:r>
              <a:rPr lang="en-US" altLang="en-US" dirty="0"/>
              <a:t>The nesting can be done in the following SQL query</a:t>
            </a:r>
            <a:br>
              <a:rPr lang="en-US" altLang="en-US" dirty="0"/>
            </a:br>
            <a:br>
              <a:rPr lang="en-US" altLang="en-US" dirty="0"/>
            </a:br>
            <a:r>
              <a:rPr lang="en-US" altLang="en-US" dirty="0"/>
              <a:t>	</a:t>
            </a:r>
            <a:r>
              <a:rPr lang="en-US" altLang="en-US" b="1" dirty="0"/>
              <a:t>select </a:t>
            </a:r>
            <a:r>
              <a:rPr lang="en-US" altLang="en-US" i="1" dirty="0"/>
              <a:t>A</a:t>
            </a:r>
            <a:r>
              <a:rPr lang="en-US" altLang="en-US" baseline="-25000" dirty="0"/>
              <a:t>1</a:t>
            </a:r>
            <a:r>
              <a:rPr lang="en-US" altLang="en-US" dirty="0"/>
              <a:t>, </a:t>
            </a:r>
            <a:r>
              <a:rPr lang="en-US" altLang="en-US" i="1" dirty="0"/>
              <a:t>A</a:t>
            </a:r>
            <a:r>
              <a:rPr lang="en-US" altLang="en-US" baseline="-25000" dirty="0"/>
              <a:t>2</a:t>
            </a:r>
            <a:r>
              <a:rPr lang="en-US" altLang="en-US" dirty="0"/>
              <a:t>, ..., </a:t>
            </a:r>
            <a:r>
              <a:rPr lang="en-US" altLang="en-US" i="1" dirty="0"/>
              <a:t>A</a:t>
            </a:r>
            <a:r>
              <a:rPr lang="en-US" altLang="en-US" i="1" baseline="-25000" dirty="0"/>
              <a:t>n</a:t>
            </a:r>
            <a:br>
              <a:rPr lang="en-US" altLang="en-US" dirty="0"/>
            </a:br>
            <a:r>
              <a:rPr lang="en-US" altLang="en-US" dirty="0"/>
              <a:t>	</a:t>
            </a:r>
            <a:r>
              <a:rPr lang="en-US" altLang="en-US" b="1" dirty="0"/>
              <a:t>from</a:t>
            </a:r>
            <a:r>
              <a:rPr lang="en-US" altLang="en-US" dirty="0"/>
              <a:t> </a:t>
            </a:r>
            <a:r>
              <a:rPr lang="en-US" altLang="en-US" i="1" dirty="0"/>
              <a:t>r</a:t>
            </a:r>
            <a:r>
              <a:rPr lang="en-US" altLang="en-US" baseline="-25000" dirty="0"/>
              <a:t>1</a:t>
            </a:r>
            <a:r>
              <a:rPr lang="en-US" altLang="en-US" dirty="0"/>
              <a:t>, </a:t>
            </a:r>
            <a:r>
              <a:rPr lang="en-US" altLang="en-US" i="1" dirty="0"/>
              <a:t>r</a:t>
            </a:r>
            <a:r>
              <a:rPr lang="en-US" altLang="en-US" baseline="-25000" dirty="0"/>
              <a:t>2</a:t>
            </a:r>
            <a:r>
              <a:rPr lang="en-US" altLang="en-US" dirty="0"/>
              <a:t>, ..., </a:t>
            </a:r>
            <a:r>
              <a:rPr lang="en-US" altLang="en-US" i="1" dirty="0" err="1"/>
              <a:t>r</a:t>
            </a:r>
            <a:r>
              <a:rPr lang="en-US" altLang="en-US" i="1" baseline="-25000" dirty="0" err="1"/>
              <a:t>m</a:t>
            </a:r>
            <a:br>
              <a:rPr lang="en-US" altLang="en-US" dirty="0"/>
            </a:br>
            <a:r>
              <a:rPr lang="en-US" altLang="en-US" dirty="0"/>
              <a:t>	</a:t>
            </a:r>
            <a:r>
              <a:rPr lang="en-US" altLang="en-US" b="1" dirty="0"/>
              <a:t>where </a:t>
            </a:r>
            <a:r>
              <a:rPr lang="en-US" altLang="en-US" i="1" dirty="0"/>
              <a:t>P</a:t>
            </a:r>
          </a:p>
          <a:p>
            <a:pPr>
              <a:buFont typeface="Monotype Sorts" charset="2"/>
              <a:buNone/>
            </a:pPr>
            <a:r>
              <a:rPr lang="en-US" altLang="en-US" sz="600" i="1" dirty="0"/>
              <a:t> </a:t>
            </a:r>
            <a:br>
              <a:rPr lang="en-US" altLang="en-US" i="1" dirty="0"/>
            </a:br>
            <a:r>
              <a:rPr lang="en-US" altLang="en-US" dirty="0"/>
              <a:t>as follows:</a:t>
            </a:r>
          </a:p>
          <a:p>
            <a:pPr lvl="1"/>
            <a:r>
              <a:rPr lang="en-US" altLang="en-US" b="1" dirty="0"/>
              <a:t>From clause: </a:t>
            </a:r>
            <a:r>
              <a:rPr lang="en-US" altLang="en-US" i="1" dirty="0" err="1"/>
              <a:t>r</a:t>
            </a:r>
            <a:r>
              <a:rPr lang="en-US" altLang="en-US" i="1" baseline="-25000" dirty="0" err="1"/>
              <a:t>i</a:t>
            </a:r>
            <a:r>
              <a:rPr lang="en-US" altLang="en-US" i="1" baseline="-25000" dirty="0"/>
              <a:t> </a:t>
            </a:r>
            <a:r>
              <a:rPr lang="en-US" altLang="en-US" dirty="0"/>
              <a:t> can be replaced by any valid subquery</a:t>
            </a:r>
          </a:p>
          <a:p>
            <a:pPr lvl="1"/>
            <a:r>
              <a:rPr lang="en-US" altLang="en-US" b="1" dirty="0"/>
              <a:t>Where clause: </a:t>
            </a:r>
            <a:r>
              <a:rPr lang="en-US" altLang="en-US" i="1" dirty="0"/>
              <a:t>P</a:t>
            </a:r>
            <a:r>
              <a:rPr lang="en-US" altLang="en-US" dirty="0"/>
              <a:t> can be replaced with an expression of the form:</a:t>
            </a:r>
          </a:p>
          <a:p>
            <a:pPr lvl="1">
              <a:buFont typeface="Monotype Sorts" charset="2"/>
              <a:buNone/>
            </a:pPr>
            <a:r>
              <a:rPr lang="en-US" altLang="en-US" dirty="0"/>
              <a:t>                </a:t>
            </a:r>
            <a:r>
              <a:rPr lang="en-US" altLang="en-US" i="1" dirty="0"/>
              <a:t>B</a:t>
            </a:r>
            <a:r>
              <a:rPr lang="en-US" altLang="en-US" dirty="0"/>
              <a:t> &lt;operation&gt; (subquery)</a:t>
            </a:r>
          </a:p>
          <a:p>
            <a:pPr lvl="1">
              <a:buFont typeface="Monotype Sorts" charset="2"/>
              <a:buNone/>
            </a:pPr>
            <a:r>
              <a:rPr lang="en-US" altLang="en-US" dirty="0"/>
              <a:t>     </a:t>
            </a:r>
            <a:r>
              <a:rPr lang="en-US" altLang="en-US" i="1" dirty="0">
                <a:solidFill>
                  <a:srgbClr val="FF0000"/>
                </a:solidFill>
              </a:rPr>
              <a:t>B</a:t>
            </a:r>
            <a:r>
              <a:rPr lang="en-US" altLang="en-US" dirty="0">
                <a:solidFill>
                  <a:srgbClr val="FF0000"/>
                </a:solidFill>
              </a:rPr>
              <a:t> is an attribute and &lt;operation&gt; to be defined later.</a:t>
            </a:r>
          </a:p>
          <a:p>
            <a:pPr lvl="1"/>
            <a:r>
              <a:rPr lang="en-US" altLang="en-US" b="1" dirty="0"/>
              <a:t>Select clause: </a:t>
            </a:r>
          </a:p>
          <a:p>
            <a:pPr marL="642938" lvl="2" indent="0">
              <a:buNone/>
            </a:pPr>
            <a:r>
              <a:rPr lang="en-US" altLang="en-US" i="1" dirty="0"/>
              <a:t>A</a:t>
            </a:r>
            <a:r>
              <a:rPr lang="en-US" altLang="en-US" i="1" baseline="-25000" dirty="0"/>
              <a:t>i   </a:t>
            </a:r>
            <a:r>
              <a:rPr lang="en-US" altLang="en-US" dirty="0"/>
              <a:t>can be replaced be a subquery that generates a single value.</a:t>
            </a:r>
          </a:p>
        </p:txBody>
      </p:sp>
      <p:sp>
        <p:nvSpPr>
          <p:cNvPr id="3" name="TextBox 2">
            <a:extLst>
              <a:ext uri="{FF2B5EF4-FFF2-40B4-BE49-F238E27FC236}">
                <a16:creationId xmlns:a16="http://schemas.microsoft.com/office/drawing/2014/main" id="{2C3A18F8-90D8-D0BA-FCAE-4B551F905C69}"/>
              </a:ext>
            </a:extLst>
          </p:cNvPr>
          <p:cNvSpPr txBox="1"/>
          <p:nvPr/>
        </p:nvSpPr>
        <p:spPr>
          <a:xfrm>
            <a:off x="4953000" y="1504950"/>
            <a:ext cx="3962400" cy="1384995"/>
          </a:xfrm>
          <a:prstGeom prst="rect">
            <a:avLst/>
          </a:prstGeom>
          <a:noFill/>
        </p:spPr>
        <p:txBody>
          <a:bodyPr wrap="squar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0000"/>
                </a:solidFill>
                <a:effectLst/>
                <a:uLnTx/>
                <a:uFillTx/>
                <a:latin typeface="Calibri" charset="0"/>
                <a:ea typeface="ＭＳ Ｐゴシック" charset="-128"/>
                <a:cs typeface="+mn-cs"/>
              </a:rPr>
              <a:t>Note: Subquery MUST return</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FF0000"/>
                </a:solidFill>
                <a:effectLst/>
                <a:uLnTx/>
                <a:uFillTx/>
                <a:latin typeface="Calibri" charset="0"/>
                <a:ea typeface="ＭＳ Ｐゴシック" charset="-128"/>
                <a:cs typeface="+mn-cs"/>
              </a:rPr>
              <a:t>A single scalar if in the SELECT.</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FF0000"/>
                </a:solidFill>
                <a:effectLst/>
                <a:uLnTx/>
                <a:uFillTx/>
                <a:latin typeface="Calibri" charset="0"/>
                <a:ea typeface="ＭＳ Ｐゴシック" charset="-128"/>
                <a:cs typeface="+mn-cs"/>
              </a:rPr>
              <a:t>A Table if in the FROM.</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FF0000"/>
                </a:solidFill>
                <a:effectLst/>
                <a:uLnTx/>
                <a:uFillTx/>
                <a:latin typeface="Calibri" charset="0"/>
                <a:ea typeface="ＭＳ Ｐゴシック" charset="-128"/>
                <a:cs typeface="+mn-cs"/>
              </a:rPr>
              <a:t>If in the WHERE:</a:t>
            </a:r>
          </a:p>
          <a:p>
            <a:pPr marL="1200150" marR="0" lvl="2"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FF0000"/>
                </a:solidFill>
                <a:effectLst/>
                <a:uLnTx/>
                <a:uFillTx/>
                <a:latin typeface="Calibri" charset="0"/>
                <a:ea typeface="ＭＳ Ｐゴシック" charset="-128"/>
                <a:cs typeface="+mn-cs"/>
              </a:rPr>
              <a:t>Either a scalar or a table.</a:t>
            </a:r>
          </a:p>
          <a:p>
            <a:pPr marL="1200150" marR="0" lvl="2"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FF0000"/>
                </a:solidFill>
                <a:effectLst/>
                <a:uLnTx/>
                <a:uFillTx/>
                <a:latin typeface="Calibri" charset="0"/>
                <a:ea typeface="ＭＳ Ｐゴシック" charset="-128"/>
                <a:cs typeface="+mn-cs"/>
              </a:rPr>
              <a:t>Depending on the operation.</a:t>
            </a:r>
          </a:p>
        </p:txBody>
      </p:sp>
    </p:spTree>
    <p:extLst>
      <p:ext uri="{BB962C8B-B14F-4D97-AF65-F5344CB8AC3E}">
        <p14:creationId xmlns:p14="http://schemas.microsoft.com/office/powerpoint/2010/main" val="49171190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3DB0C1-D90F-9207-B042-637964815F43}"/>
            </a:ext>
          </a:extLst>
        </p:cNvPr>
        <p:cNvGrpSpPr/>
        <p:nvPr/>
      </p:nvGrpSpPr>
      <p:grpSpPr>
        <a:xfrm>
          <a:off x="0" y="0"/>
          <a:ext cx="0" cy="0"/>
          <a:chOff x="0" y="0"/>
          <a:chExt cx="0" cy="0"/>
        </a:xfrm>
      </p:grpSpPr>
      <p:sp>
        <p:nvSpPr>
          <p:cNvPr id="458754" name="Rectangle 2">
            <a:extLst>
              <a:ext uri="{FF2B5EF4-FFF2-40B4-BE49-F238E27FC236}">
                <a16:creationId xmlns:a16="http://schemas.microsoft.com/office/drawing/2014/main" id="{8854E4C6-7B4E-DF94-3E32-424662DE25D6}"/>
              </a:ext>
            </a:extLst>
          </p:cNvPr>
          <p:cNvSpPr>
            <a:spLocks noGrp="1" noChangeArrowheads="1"/>
          </p:cNvSpPr>
          <p:nvPr>
            <p:ph type="title"/>
          </p:nvPr>
        </p:nvSpPr>
        <p:spPr>
          <a:xfrm>
            <a:off x="1719263" y="1852613"/>
            <a:ext cx="6057900" cy="457200"/>
          </a:xfrm>
        </p:spPr>
        <p:txBody>
          <a:bodyPr/>
          <a:lstStyle/>
          <a:p>
            <a:r>
              <a:rPr lang="en-US" altLang="en-US" dirty="0"/>
              <a:t>Set Membership</a:t>
            </a:r>
          </a:p>
        </p:txBody>
      </p:sp>
    </p:spTree>
    <p:extLst>
      <p:ext uri="{BB962C8B-B14F-4D97-AF65-F5344CB8AC3E}">
        <p14:creationId xmlns:p14="http://schemas.microsoft.com/office/powerpoint/2010/main" val="70597360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PhAnim="0">
  <p:cSld>
    <p:spTree>
      <p:nvGrpSpPr>
        <p:cNvPr id="1" name="">
          <a:extLst>
            <a:ext uri="{FF2B5EF4-FFF2-40B4-BE49-F238E27FC236}">
              <a16:creationId xmlns:a16="http://schemas.microsoft.com/office/drawing/2014/main" id="{2DECF922-7A5D-4F40-0E12-4DE295A149C4}"/>
            </a:ext>
          </a:extLst>
        </p:cNvPr>
        <p:cNvGrpSpPr/>
        <p:nvPr/>
      </p:nvGrpSpPr>
      <p:grpSpPr>
        <a:xfrm>
          <a:off x="0" y="0"/>
          <a:ext cx="0" cy="0"/>
          <a:chOff x="0" y="0"/>
          <a:chExt cx="0" cy="0"/>
        </a:xfrm>
      </p:grpSpPr>
      <p:sp>
        <p:nvSpPr>
          <p:cNvPr id="439298" name="Rectangle 2">
            <a:extLst>
              <a:ext uri="{FF2B5EF4-FFF2-40B4-BE49-F238E27FC236}">
                <a16:creationId xmlns:a16="http://schemas.microsoft.com/office/drawing/2014/main" id="{31E237A2-EC0D-8561-A248-63D4BB0C551A}"/>
              </a:ext>
            </a:extLst>
          </p:cNvPr>
          <p:cNvSpPr>
            <a:spLocks noGrp="1" noChangeArrowheads="1"/>
          </p:cNvSpPr>
          <p:nvPr>
            <p:ph type="title"/>
          </p:nvPr>
        </p:nvSpPr>
        <p:spPr/>
        <p:txBody>
          <a:bodyPr/>
          <a:lstStyle/>
          <a:p>
            <a:r>
              <a:rPr lang="en-US" altLang="en-US" dirty="0"/>
              <a:t>Set Membership </a:t>
            </a:r>
          </a:p>
        </p:txBody>
      </p:sp>
      <p:sp>
        <p:nvSpPr>
          <p:cNvPr id="49154" name="Rectangle 3">
            <a:extLst>
              <a:ext uri="{FF2B5EF4-FFF2-40B4-BE49-F238E27FC236}">
                <a16:creationId xmlns:a16="http://schemas.microsoft.com/office/drawing/2014/main" id="{271A411C-0C57-389B-B6E8-FD7767AEA5D0}"/>
              </a:ext>
            </a:extLst>
          </p:cNvPr>
          <p:cNvSpPr>
            <a:spLocks noGrp="1" noChangeArrowheads="1"/>
          </p:cNvSpPr>
          <p:nvPr>
            <p:ph type="body" idx="1"/>
          </p:nvPr>
        </p:nvSpPr>
        <p:spPr>
          <a:xfrm>
            <a:off x="1722268" y="832248"/>
            <a:ext cx="5736235" cy="3886466"/>
          </a:xfrm>
        </p:spPr>
        <p:txBody>
          <a:bodyPr/>
          <a:lstStyle/>
          <a:p>
            <a:pPr>
              <a:tabLst>
                <a:tab pos="770335" algn="l"/>
              </a:tabLst>
            </a:pPr>
            <a:r>
              <a:rPr lang="en-US" altLang="en-US" dirty="0"/>
              <a:t>Find courses offered in Fall 2017 and in Spring 2018</a:t>
            </a:r>
          </a:p>
          <a:p>
            <a:pPr>
              <a:tabLst>
                <a:tab pos="770335" algn="l"/>
              </a:tabLst>
            </a:pPr>
            <a:endParaRPr lang="en-US" altLang="en-US" dirty="0"/>
          </a:p>
          <a:p>
            <a:pPr>
              <a:tabLst>
                <a:tab pos="770335" algn="l"/>
              </a:tabLst>
            </a:pPr>
            <a:endParaRPr lang="en-US" altLang="en-US" dirty="0"/>
          </a:p>
          <a:p>
            <a:pPr>
              <a:tabLst>
                <a:tab pos="770335" algn="l"/>
              </a:tabLst>
            </a:pPr>
            <a:endParaRPr lang="en-US" altLang="en-US" dirty="0"/>
          </a:p>
          <a:p>
            <a:pPr>
              <a:tabLst>
                <a:tab pos="770335" algn="l"/>
              </a:tabLst>
            </a:pPr>
            <a:endParaRPr lang="en-US" altLang="en-US" dirty="0"/>
          </a:p>
          <a:p>
            <a:pPr>
              <a:tabLst>
                <a:tab pos="770335" algn="l"/>
              </a:tabLst>
            </a:pPr>
            <a:endParaRPr lang="en-US" altLang="en-US" dirty="0"/>
          </a:p>
          <a:p>
            <a:pPr>
              <a:tabLst>
                <a:tab pos="770335" algn="l"/>
              </a:tabLst>
            </a:pPr>
            <a:r>
              <a:rPr lang="en-US" altLang="en-US" dirty="0"/>
              <a:t>Find courses offered in Fall 2017 but not in Spring 2018</a:t>
            </a:r>
          </a:p>
          <a:p>
            <a:pPr>
              <a:tabLst>
                <a:tab pos="770335" algn="l"/>
              </a:tabLst>
            </a:pPr>
            <a:endParaRPr lang="en-US" altLang="en-US" dirty="0"/>
          </a:p>
          <a:p>
            <a:pPr>
              <a:tabLst>
                <a:tab pos="770335" algn="l"/>
              </a:tabLst>
            </a:pPr>
            <a:endParaRPr lang="en-US" altLang="en-US" dirty="0"/>
          </a:p>
        </p:txBody>
      </p:sp>
      <p:sp>
        <p:nvSpPr>
          <p:cNvPr id="49156" name="Text Box 5">
            <a:extLst>
              <a:ext uri="{FF2B5EF4-FFF2-40B4-BE49-F238E27FC236}">
                <a16:creationId xmlns:a16="http://schemas.microsoft.com/office/drawing/2014/main" id="{7CEEE90A-A6C9-A69A-E8FB-E2586B5DC473}"/>
              </a:ext>
            </a:extLst>
          </p:cNvPr>
          <p:cNvSpPr txBox="1">
            <a:spLocks noChangeArrowheads="1"/>
          </p:cNvSpPr>
          <p:nvPr/>
        </p:nvSpPr>
        <p:spPr bwMode="auto">
          <a:xfrm>
            <a:off x="2362200" y="1174095"/>
            <a:ext cx="4662488"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select distinct </a:t>
            </a:r>
            <a:r>
              <a:rPr kumimoji="0" lang="en-US" altLang="en-US" sz="1200"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course_id</a:t>
            </a:r>
            <a:endPar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from </a:t>
            </a:r>
            <a:r>
              <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section</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where </a:t>
            </a:r>
            <a:r>
              <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semester </a:t>
            </a:r>
            <a:r>
              <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'Fall' </a:t>
            </a: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and </a:t>
            </a:r>
            <a:r>
              <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year</a:t>
            </a:r>
            <a:r>
              <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2017 </a:t>
            </a: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and </a:t>
            </a:r>
            <a:b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b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00"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course_id</a:t>
            </a:r>
            <a:r>
              <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in </a:t>
            </a:r>
            <a:r>
              <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select </a:t>
            </a:r>
            <a:r>
              <a:rPr kumimoji="0" lang="en-US" altLang="en-US" sz="1200"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course_id</a:t>
            </a:r>
            <a:endPar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from </a:t>
            </a:r>
            <a:r>
              <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section</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where </a:t>
            </a:r>
            <a:r>
              <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semester </a:t>
            </a:r>
            <a:r>
              <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'Spring' </a:t>
            </a: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and </a:t>
            </a:r>
            <a:r>
              <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year</a:t>
            </a:r>
            <a:r>
              <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2018);</a:t>
            </a:r>
          </a:p>
        </p:txBody>
      </p:sp>
      <p:sp>
        <p:nvSpPr>
          <p:cNvPr id="49157" name="Text Box 6">
            <a:extLst>
              <a:ext uri="{FF2B5EF4-FFF2-40B4-BE49-F238E27FC236}">
                <a16:creationId xmlns:a16="http://schemas.microsoft.com/office/drawing/2014/main" id="{09F96EDA-0D29-0AB4-78B9-1FE086937F7C}"/>
              </a:ext>
            </a:extLst>
          </p:cNvPr>
          <p:cNvSpPr txBox="1">
            <a:spLocks noChangeArrowheads="1"/>
          </p:cNvSpPr>
          <p:nvPr/>
        </p:nvSpPr>
        <p:spPr bwMode="auto">
          <a:xfrm>
            <a:off x="2362200" y="2770039"/>
            <a:ext cx="4939904"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select distinct </a:t>
            </a:r>
            <a:r>
              <a:rPr kumimoji="0" lang="en-US" altLang="en-US" sz="1200"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course_id</a:t>
            </a:r>
            <a:endPar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from </a:t>
            </a:r>
            <a:r>
              <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section</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where </a:t>
            </a:r>
            <a:r>
              <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semester </a:t>
            </a:r>
            <a:r>
              <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'Fall' </a:t>
            </a: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and </a:t>
            </a:r>
            <a:r>
              <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year</a:t>
            </a:r>
            <a:r>
              <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2017 </a:t>
            </a: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and </a:t>
            </a:r>
            <a:b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b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00"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course_id</a:t>
            </a:r>
            <a:r>
              <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not in </a:t>
            </a:r>
            <a:r>
              <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select </a:t>
            </a:r>
            <a:r>
              <a:rPr kumimoji="0" lang="en-US" altLang="en-US" sz="1200"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course_id</a:t>
            </a:r>
            <a:endPar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from </a:t>
            </a:r>
            <a:r>
              <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section</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where </a:t>
            </a:r>
            <a:r>
              <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semester </a:t>
            </a:r>
            <a:r>
              <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'Spring' </a:t>
            </a: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and </a:t>
            </a:r>
            <a:r>
              <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year</a:t>
            </a:r>
            <a:r>
              <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2018);</a:t>
            </a:r>
          </a:p>
        </p:txBody>
      </p:sp>
    </p:spTree>
    <p:extLst>
      <p:ext uri="{BB962C8B-B14F-4D97-AF65-F5344CB8AC3E}">
        <p14:creationId xmlns:p14="http://schemas.microsoft.com/office/powerpoint/2010/main" val="378546830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PhAnim="0">
  <p:cSld>
    <p:spTree>
      <p:nvGrpSpPr>
        <p:cNvPr id="1" name="">
          <a:extLst>
            <a:ext uri="{FF2B5EF4-FFF2-40B4-BE49-F238E27FC236}">
              <a16:creationId xmlns:a16="http://schemas.microsoft.com/office/drawing/2014/main" id="{92FDC86F-7337-C47B-AF43-061FD2EE50C0}"/>
            </a:ext>
          </a:extLst>
        </p:cNvPr>
        <p:cNvGrpSpPr/>
        <p:nvPr/>
      </p:nvGrpSpPr>
      <p:grpSpPr>
        <a:xfrm>
          <a:off x="0" y="0"/>
          <a:ext cx="0" cy="0"/>
          <a:chOff x="0" y="0"/>
          <a:chExt cx="0" cy="0"/>
        </a:xfrm>
      </p:grpSpPr>
      <p:sp>
        <p:nvSpPr>
          <p:cNvPr id="441346" name="Rectangle 2">
            <a:extLst>
              <a:ext uri="{FF2B5EF4-FFF2-40B4-BE49-F238E27FC236}">
                <a16:creationId xmlns:a16="http://schemas.microsoft.com/office/drawing/2014/main" id="{85ACBD1B-A433-DEFA-0628-450ABB26A82C}"/>
              </a:ext>
            </a:extLst>
          </p:cNvPr>
          <p:cNvSpPr>
            <a:spLocks noGrp="1" noChangeArrowheads="1"/>
          </p:cNvSpPr>
          <p:nvPr>
            <p:ph type="title"/>
          </p:nvPr>
        </p:nvSpPr>
        <p:spPr/>
        <p:txBody>
          <a:bodyPr/>
          <a:lstStyle/>
          <a:p>
            <a:r>
              <a:rPr lang="en-US" altLang="en-US" dirty="0"/>
              <a:t>Set Membership (Cont.)</a:t>
            </a:r>
          </a:p>
        </p:txBody>
      </p:sp>
      <p:sp>
        <p:nvSpPr>
          <p:cNvPr id="50178" name="Rectangle 3">
            <a:extLst>
              <a:ext uri="{FF2B5EF4-FFF2-40B4-BE49-F238E27FC236}">
                <a16:creationId xmlns:a16="http://schemas.microsoft.com/office/drawing/2014/main" id="{45E62B53-E302-DA89-9D57-5998E8EF8632}"/>
              </a:ext>
            </a:extLst>
          </p:cNvPr>
          <p:cNvSpPr>
            <a:spLocks noGrp="1" noChangeArrowheads="1"/>
          </p:cNvSpPr>
          <p:nvPr>
            <p:ph type="body" idx="1"/>
          </p:nvPr>
        </p:nvSpPr>
        <p:spPr>
          <a:xfrm>
            <a:off x="1719263" y="842815"/>
            <a:ext cx="5749077" cy="3802337"/>
          </a:xfrm>
        </p:spPr>
        <p:txBody>
          <a:bodyPr/>
          <a:lstStyle/>
          <a:p>
            <a:pPr defTabSz="686991">
              <a:tabLst>
                <a:tab pos="513160" algn="l"/>
                <a:tab pos="938213" algn="l"/>
              </a:tabLst>
            </a:pPr>
            <a:r>
              <a:rPr lang="en-US" altLang="en-US" dirty="0"/>
              <a:t>Name all instructors whose name is neither “Mozart” nor Einstein”</a:t>
            </a:r>
          </a:p>
          <a:p>
            <a:pPr marL="0" indent="0" defTabSz="686991">
              <a:buNone/>
              <a:tabLst>
                <a:tab pos="513160" algn="l"/>
                <a:tab pos="938213" algn="l"/>
              </a:tabLst>
            </a:pPr>
            <a:endParaRPr lang="en-US" altLang="en-US" sz="600" dirty="0"/>
          </a:p>
          <a:p>
            <a:pPr>
              <a:spcBef>
                <a:spcPts val="0"/>
              </a:spcBef>
              <a:buNone/>
            </a:pPr>
            <a:r>
              <a:rPr lang="en-US" altLang="en-US" dirty="0"/>
              <a:t>                 </a:t>
            </a:r>
            <a:r>
              <a:rPr lang="en-US" altLang="en-US" b="1" dirty="0"/>
              <a:t>select distinct </a:t>
            </a:r>
            <a:r>
              <a:rPr lang="en-US" altLang="en-US" i="1" dirty="0"/>
              <a:t>name</a:t>
            </a:r>
            <a:endParaRPr lang="en-US" altLang="en-US" dirty="0"/>
          </a:p>
          <a:p>
            <a:pPr>
              <a:spcBef>
                <a:spcPts val="0"/>
              </a:spcBef>
              <a:buNone/>
            </a:pPr>
            <a:r>
              <a:rPr lang="en-US" altLang="en-US" b="1" dirty="0"/>
              <a:t>                 from </a:t>
            </a:r>
            <a:r>
              <a:rPr lang="en-US" altLang="en-US" i="1" dirty="0"/>
              <a:t>instructor</a:t>
            </a:r>
          </a:p>
          <a:p>
            <a:pPr>
              <a:spcBef>
                <a:spcPts val="0"/>
              </a:spcBef>
              <a:buNone/>
            </a:pPr>
            <a:r>
              <a:rPr lang="en-US" altLang="en-US" b="1" dirty="0"/>
              <a:t>                 where </a:t>
            </a:r>
            <a:r>
              <a:rPr lang="en-US" altLang="en-US" dirty="0"/>
              <a:t> </a:t>
            </a:r>
            <a:r>
              <a:rPr lang="en-US" altLang="en-US" i="1" dirty="0"/>
              <a:t>name </a:t>
            </a:r>
            <a:r>
              <a:rPr lang="en-US" altLang="en-US" b="1" dirty="0"/>
              <a:t>not in </a:t>
            </a:r>
            <a:r>
              <a:rPr lang="en-US" altLang="en-US" dirty="0"/>
              <a:t>('Mozart', 'Einstein') </a:t>
            </a:r>
          </a:p>
          <a:p>
            <a:pPr>
              <a:buNone/>
            </a:pPr>
            <a:endParaRPr lang="en-US" altLang="en-US" sz="600" dirty="0"/>
          </a:p>
          <a:p>
            <a:pPr defTabSz="686991">
              <a:tabLst>
                <a:tab pos="513160" algn="l"/>
                <a:tab pos="938213" algn="l"/>
              </a:tabLst>
            </a:pPr>
            <a:r>
              <a:rPr lang="en-US" altLang="en-US" dirty="0"/>
              <a:t>Find the total number of (distinct) students who have taken course sections taught by the instructor with </a:t>
            </a:r>
            <a:r>
              <a:rPr lang="en-US" altLang="en-US" i="1" dirty="0"/>
              <a:t>ID </a:t>
            </a:r>
            <a:r>
              <a:rPr lang="en-US" altLang="en-US" dirty="0"/>
              <a:t>10101</a:t>
            </a:r>
          </a:p>
          <a:p>
            <a:pPr defTabSz="686991">
              <a:tabLst>
                <a:tab pos="513160" algn="l"/>
                <a:tab pos="938213" algn="l"/>
              </a:tabLst>
            </a:pPr>
            <a:endParaRPr lang="en-US" altLang="en-US" dirty="0"/>
          </a:p>
          <a:p>
            <a:pPr defTabSz="686991">
              <a:tabLst>
                <a:tab pos="513160" algn="l"/>
                <a:tab pos="938213" algn="l"/>
              </a:tabLst>
            </a:pPr>
            <a:endParaRPr lang="en-US" altLang="en-US" dirty="0"/>
          </a:p>
          <a:p>
            <a:pPr defTabSz="686991">
              <a:tabLst>
                <a:tab pos="513160" algn="l"/>
                <a:tab pos="938213" algn="l"/>
              </a:tabLst>
            </a:pPr>
            <a:endParaRPr lang="en-US" altLang="en-US" dirty="0"/>
          </a:p>
          <a:p>
            <a:pPr defTabSz="686991">
              <a:tabLst>
                <a:tab pos="513160" algn="l"/>
                <a:tab pos="938213" algn="l"/>
              </a:tabLst>
            </a:pPr>
            <a:endParaRPr lang="en-US" altLang="en-US" dirty="0"/>
          </a:p>
          <a:p>
            <a:pPr defTabSz="686991">
              <a:tabLst>
                <a:tab pos="513160" algn="l"/>
                <a:tab pos="938213" algn="l"/>
              </a:tabLst>
            </a:pPr>
            <a:endParaRPr lang="en-US" altLang="en-US" dirty="0"/>
          </a:p>
          <a:p>
            <a:pPr defTabSz="686991">
              <a:tabLst>
                <a:tab pos="513160" algn="l"/>
                <a:tab pos="938213" algn="l"/>
              </a:tabLst>
            </a:pPr>
            <a:endParaRPr lang="en-US" altLang="en-US" sz="600" dirty="0"/>
          </a:p>
          <a:p>
            <a:pPr defTabSz="686991">
              <a:tabLst>
                <a:tab pos="513160" algn="l"/>
                <a:tab pos="938213" algn="l"/>
              </a:tabLst>
            </a:pPr>
            <a:r>
              <a:rPr lang="en-US" altLang="en-US" dirty="0"/>
              <a:t>Note: Above query can be written in a much simpler manner.  </a:t>
            </a:r>
            <a:br>
              <a:rPr lang="en-US" altLang="en-US" dirty="0"/>
            </a:br>
            <a:r>
              <a:rPr lang="en-US" altLang="en-US" dirty="0"/>
              <a:t>The formulation above is simply to illustrate SQL features</a:t>
            </a:r>
          </a:p>
          <a:p>
            <a:pPr defTabSz="686991">
              <a:tabLst>
                <a:tab pos="513160" algn="l"/>
                <a:tab pos="938213" algn="l"/>
              </a:tabLst>
            </a:pPr>
            <a:endParaRPr lang="en-US" altLang="en-US" i="1" dirty="0"/>
          </a:p>
        </p:txBody>
      </p:sp>
      <p:sp>
        <p:nvSpPr>
          <p:cNvPr id="50180" name="Text Box 5">
            <a:extLst>
              <a:ext uri="{FF2B5EF4-FFF2-40B4-BE49-F238E27FC236}">
                <a16:creationId xmlns:a16="http://schemas.microsoft.com/office/drawing/2014/main" id="{AE7F810E-372A-5C5E-011F-AAA3E0A15D44}"/>
              </a:ext>
            </a:extLst>
          </p:cNvPr>
          <p:cNvSpPr txBox="1">
            <a:spLocks noChangeArrowheads="1"/>
          </p:cNvSpPr>
          <p:nvPr/>
        </p:nvSpPr>
        <p:spPr bwMode="auto">
          <a:xfrm>
            <a:off x="2495809" y="2483466"/>
            <a:ext cx="4826050" cy="1823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select count </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distinct </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ID</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from </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takes</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where </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r>
              <a:rPr kumimoji="0"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course_id</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sec_id</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semester</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year</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in </a:t>
            </a:r>
            <a:b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b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select </a:t>
            </a:r>
            <a:r>
              <a:rPr kumimoji="0"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course_id</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sec_id</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semester</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year</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from </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teaches</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where </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teaches</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ID</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10101);</a:t>
            </a:r>
          </a:p>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Tree>
    <p:extLst>
      <p:ext uri="{BB962C8B-B14F-4D97-AF65-F5344CB8AC3E}">
        <p14:creationId xmlns:p14="http://schemas.microsoft.com/office/powerpoint/2010/main" val="406773427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2CFBBF-EC6B-AA9E-262E-1DFDCA4A8D8A}"/>
            </a:ext>
          </a:extLst>
        </p:cNvPr>
        <p:cNvGrpSpPr/>
        <p:nvPr/>
      </p:nvGrpSpPr>
      <p:grpSpPr>
        <a:xfrm>
          <a:off x="0" y="0"/>
          <a:ext cx="0" cy="0"/>
          <a:chOff x="0" y="0"/>
          <a:chExt cx="0" cy="0"/>
        </a:xfrm>
      </p:grpSpPr>
      <p:sp>
        <p:nvSpPr>
          <p:cNvPr id="458754" name="Rectangle 2">
            <a:extLst>
              <a:ext uri="{FF2B5EF4-FFF2-40B4-BE49-F238E27FC236}">
                <a16:creationId xmlns:a16="http://schemas.microsoft.com/office/drawing/2014/main" id="{B01FA17E-0080-CB2D-0C0A-0F9DEF62B953}"/>
              </a:ext>
            </a:extLst>
          </p:cNvPr>
          <p:cNvSpPr>
            <a:spLocks noGrp="1" noChangeArrowheads="1"/>
          </p:cNvSpPr>
          <p:nvPr>
            <p:ph type="title"/>
          </p:nvPr>
        </p:nvSpPr>
        <p:spPr>
          <a:xfrm>
            <a:off x="1719263" y="1852613"/>
            <a:ext cx="6057900" cy="457200"/>
          </a:xfrm>
        </p:spPr>
        <p:txBody>
          <a:bodyPr/>
          <a:lstStyle/>
          <a:p>
            <a:r>
              <a:rPr lang="en-US" altLang="en-US" dirty="0"/>
              <a:t>Set Comparison</a:t>
            </a:r>
          </a:p>
        </p:txBody>
      </p:sp>
    </p:spTree>
    <p:extLst>
      <p:ext uri="{BB962C8B-B14F-4D97-AF65-F5344CB8AC3E}">
        <p14:creationId xmlns:p14="http://schemas.microsoft.com/office/powerpoint/2010/main" val="154658360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PhAnim="0">
  <p:cSld>
    <p:spTree>
      <p:nvGrpSpPr>
        <p:cNvPr id="1" name="">
          <a:extLst>
            <a:ext uri="{FF2B5EF4-FFF2-40B4-BE49-F238E27FC236}">
              <a16:creationId xmlns:a16="http://schemas.microsoft.com/office/drawing/2014/main" id="{44279E8B-A16D-4DFF-F69C-46F7D2A0891E}"/>
            </a:ext>
          </a:extLst>
        </p:cNvPr>
        <p:cNvGrpSpPr/>
        <p:nvPr/>
      </p:nvGrpSpPr>
      <p:grpSpPr>
        <a:xfrm>
          <a:off x="0" y="0"/>
          <a:ext cx="0" cy="0"/>
          <a:chOff x="0" y="0"/>
          <a:chExt cx="0" cy="0"/>
        </a:xfrm>
      </p:grpSpPr>
      <p:sp>
        <p:nvSpPr>
          <p:cNvPr id="443394" name="Rectangle 2">
            <a:extLst>
              <a:ext uri="{FF2B5EF4-FFF2-40B4-BE49-F238E27FC236}">
                <a16:creationId xmlns:a16="http://schemas.microsoft.com/office/drawing/2014/main" id="{F1144534-7D34-D5F9-DF76-07394110CEB1}"/>
              </a:ext>
            </a:extLst>
          </p:cNvPr>
          <p:cNvSpPr>
            <a:spLocks noGrp="1" noChangeArrowheads="1"/>
          </p:cNvSpPr>
          <p:nvPr>
            <p:ph type="title"/>
          </p:nvPr>
        </p:nvSpPr>
        <p:spPr>
          <a:xfrm>
            <a:off x="1557338" y="107156"/>
            <a:ext cx="6057900" cy="457200"/>
          </a:xfrm>
        </p:spPr>
        <p:txBody>
          <a:bodyPr/>
          <a:lstStyle/>
          <a:p>
            <a:r>
              <a:rPr lang="en-US" altLang="en-US" dirty="0"/>
              <a:t>Set Comparison – </a:t>
            </a:r>
            <a:r>
              <a:rPr lang="ja-JP" altLang="en-US" dirty="0"/>
              <a:t>“</a:t>
            </a:r>
            <a:r>
              <a:rPr lang="en-US" altLang="ja-JP" dirty="0"/>
              <a:t>some</a:t>
            </a:r>
            <a:r>
              <a:rPr lang="ja-JP" altLang="en-US" dirty="0"/>
              <a:t>”</a:t>
            </a:r>
            <a:r>
              <a:rPr lang="en-US" altLang="ja-JP" dirty="0"/>
              <a:t> Clause</a:t>
            </a:r>
            <a:endParaRPr lang="en-US" altLang="en-US" dirty="0"/>
          </a:p>
        </p:txBody>
      </p:sp>
      <p:sp>
        <p:nvSpPr>
          <p:cNvPr id="51202" name="Rectangle 3">
            <a:extLst>
              <a:ext uri="{FF2B5EF4-FFF2-40B4-BE49-F238E27FC236}">
                <a16:creationId xmlns:a16="http://schemas.microsoft.com/office/drawing/2014/main" id="{E6619DE6-25BA-8456-7944-0162EAA5F378}"/>
              </a:ext>
            </a:extLst>
          </p:cNvPr>
          <p:cNvSpPr>
            <a:spLocks noGrp="1" noChangeArrowheads="1"/>
          </p:cNvSpPr>
          <p:nvPr>
            <p:ph type="body" idx="1"/>
          </p:nvPr>
        </p:nvSpPr>
        <p:spPr>
          <a:xfrm>
            <a:off x="1715610" y="829865"/>
            <a:ext cx="5538179" cy="3151869"/>
          </a:xfrm>
        </p:spPr>
        <p:txBody>
          <a:bodyPr/>
          <a:lstStyle/>
          <a:p>
            <a:pPr defTabSz="686991">
              <a:tabLst>
                <a:tab pos="1372791" algn="l"/>
              </a:tabLst>
            </a:pPr>
            <a:r>
              <a:rPr lang="en-US" altLang="en-US" dirty="0"/>
              <a:t>Find names of instructors with salary greater than that of some (at least one) instructor in the Biology department.</a:t>
            </a:r>
          </a:p>
          <a:p>
            <a:pPr defTabSz="686991">
              <a:tabLst>
                <a:tab pos="1372791" algn="l"/>
              </a:tabLst>
            </a:pPr>
            <a:endParaRPr lang="en-US" altLang="en-US" dirty="0"/>
          </a:p>
          <a:p>
            <a:pPr defTabSz="686991">
              <a:tabLst>
                <a:tab pos="1372791" algn="l"/>
              </a:tabLst>
            </a:pPr>
            <a:endParaRPr lang="en-US" altLang="en-US" dirty="0"/>
          </a:p>
          <a:p>
            <a:pPr defTabSz="686991">
              <a:tabLst>
                <a:tab pos="1372791" algn="l"/>
              </a:tabLst>
            </a:pPr>
            <a:endParaRPr lang="en-US" altLang="en-US" dirty="0"/>
          </a:p>
          <a:p>
            <a:pPr defTabSz="686991">
              <a:tabLst>
                <a:tab pos="1372791" algn="l"/>
              </a:tabLst>
            </a:pPr>
            <a:r>
              <a:rPr lang="en-US" altLang="en-US" dirty="0"/>
              <a:t>Same query using &gt; </a:t>
            </a:r>
            <a:r>
              <a:rPr lang="en-US" altLang="en-US" b="1" dirty="0"/>
              <a:t>some</a:t>
            </a:r>
            <a:r>
              <a:rPr lang="en-US" altLang="en-US" dirty="0"/>
              <a:t> clause</a:t>
            </a:r>
          </a:p>
        </p:txBody>
      </p:sp>
      <p:sp>
        <p:nvSpPr>
          <p:cNvPr id="51204" name="Text Box 5">
            <a:extLst>
              <a:ext uri="{FF2B5EF4-FFF2-40B4-BE49-F238E27FC236}">
                <a16:creationId xmlns:a16="http://schemas.microsoft.com/office/drawing/2014/main" id="{558CB560-61CA-E237-28A6-7A7389B49CF1}"/>
              </a:ext>
            </a:extLst>
          </p:cNvPr>
          <p:cNvSpPr txBox="1">
            <a:spLocks noChangeArrowheads="1"/>
          </p:cNvSpPr>
          <p:nvPr/>
        </p:nvSpPr>
        <p:spPr bwMode="auto">
          <a:xfrm>
            <a:off x="2611041" y="2464420"/>
            <a:ext cx="4243388"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select </a:t>
            </a:r>
            <a:r>
              <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name</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from </a:t>
            </a:r>
            <a:r>
              <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instructor</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where </a:t>
            </a:r>
            <a:r>
              <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salary </a:t>
            </a:r>
            <a:r>
              <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&gt; </a:t>
            </a: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some </a:t>
            </a:r>
            <a:r>
              <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select </a:t>
            </a:r>
            <a:r>
              <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salary</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from </a:t>
            </a:r>
            <a:r>
              <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instructor</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where </a:t>
            </a:r>
            <a:r>
              <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dept name </a:t>
            </a:r>
            <a:r>
              <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'Biology');</a:t>
            </a:r>
          </a:p>
        </p:txBody>
      </p:sp>
      <p:sp>
        <p:nvSpPr>
          <p:cNvPr id="51205" name="Text Box 6">
            <a:extLst>
              <a:ext uri="{FF2B5EF4-FFF2-40B4-BE49-F238E27FC236}">
                <a16:creationId xmlns:a16="http://schemas.microsoft.com/office/drawing/2014/main" id="{C9AD9F9E-BE32-3ED9-9475-5AC69CB37A24}"/>
              </a:ext>
            </a:extLst>
          </p:cNvPr>
          <p:cNvSpPr txBox="1">
            <a:spLocks noChangeArrowheads="1"/>
          </p:cNvSpPr>
          <p:nvPr/>
        </p:nvSpPr>
        <p:spPr bwMode="auto">
          <a:xfrm>
            <a:off x="2607469" y="1354850"/>
            <a:ext cx="395644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select distinct </a:t>
            </a:r>
            <a:r>
              <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T</a:t>
            </a:r>
            <a:r>
              <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r>
              <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name</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from </a:t>
            </a:r>
            <a:r>
              <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instructor </a:t>
            </a: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as </a:t>
            </a:r>
            <a:r>
              <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T</a:t>
            </a:r>
            <a:r>
              <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instructor </a:t>
            </a: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as </a:t>
            </a:r>
            <a:r>
              <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where </a:t>
            </a:r>
            <a:r>
              <a:rPr kumimoji="0" lang="en-US" altLang="en-US" sz="1200"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T.salary</a:t>
            </a:r>
            <a:r>
              <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&gt; </a:t>
            </a:r>
            <a:r>
              <a:rPr kumimoji="0" lang="en-US" altLang="en-US" sz="1200"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S.salary</a:t>
            </a:r>
            <a:r>
              <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and </a:t>
            </a:r>
            <a:r>
              <a:rPr kumimoji="0" lang="en-US" altLang="en-US" sz="1200"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S.dept</a:t>
            </a:r>
            <a:r>
              <a:rPr kumimoji="0"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name </a:t>
            </a:r>
            <a:r>
              <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'Biology';</a:t>
            </a:r>
          </a:p>
        </p:txBody>
      </p:sp>
    </p:spTree>
    <p:extLst>
      <p:ext uri="{BB962C8B-B14F-4D97-AF65-F5344CB8AC3E}">
        <p14:creationId xmlns:p14="http://schemas.microsoft.com/office/powerpoint/2010/main" val="37862508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4B23CF-FCD1-8471-512A-8415AD1AA7E6}"/>
            </a:ext>
          </a:extLst>
        </p:cNvPr>
        <p:cNvGrpSpPr/>
        <p:nvPr/>
      </p:nvGrpSpPr>
      <p:grpSpPr>
        <a:xfrm>
          <a:off x="0" y="0"/>
          <a:ext cx="0" cy="0"/>
          <a:chOff x="0" y="0"/>
          <a:chExt cx="0" cy="0"/>
        </a:xfrm>
      </p:grpSpPr>
      <p:sp>
        <p:nvSpPr>
          <p:cNvPr id="445442" name="Rectangle 2">
            <a:extLst>
              <a:ext uri="{FF2B5EF4-FFF2-40B4-BE49-F238E27FC236}">
                <a16:creationId xmlns:a16="http://schemas.microsoft.com/office/drawing/2014/main" id="{1F657FA9-6A24-D4B8-501F-83D47A82EF98}"/>
              </a:ext>
            </a:extLst>
          </p:cNvPr>
          <p:cNvSpPr>
            <a:spLocks noGrp="1" noChangeArrowheads="1"/>
          </p:cNvSpPr>
          <p:nvPr>
            <p:ph type="title"/>
          </p:nvPr>
        </p:nvSpPr>
        <p:spPr>
          <a:xfrm>
            <a:off x="1610916" y="109791"/>
            <a:ext cx="6057900" cy="457200"/>
          </a:xfrm>
        </p:spPr>
        <p:txBody>
          <a:bodyPr/>
          <a:lstStyle/>
          <a:p>
            <a:r>
              <a:rPr lang="en-US" altLang="en-US" dirty="0"/>
              <a:t>Definition of  </a:t>
            </a:r>
            <a:r>
              <a:rPr lang="ja-JP" altLang="en-US" dirty="0"/>
              <a:t>“</a:t>
            </a:r>
            <a:r>
              <a:rPr lang="en-US" altLang="ja-JP" dirty="0"/>
              <a:t>some</a:t>
            </a:r>
            <a:r>
              <a:rPr lang="ja-JP" altLang="en-US" dirty="0"/>
              <a:t>”</a:t>
            </a:r>
            <a:r>
              <a:rPr lang="en-US" altLang="ja-JP" dirty="0"/>
              <a:t> Clause</a:t>
            </a:r>
            <a:endParaRPr lang="en-US" altLang="en-US" dirty="0"/>
          </a:p>
        </p:txBody>
      </p:sp>
      <p:sp>
        <p:nvSpPr>
          <p:cNvPr id="52226" name="Rectangle 3">
            <a:extLst>
              <a:ext uri="{FF2B5EF4-FFF2-40B4-BE49-F238E27FC236}">
                <a16:creationId xmlns:a16="http://schemas.microsoft.com/office/drawing/2014/main" id="{A342A6BF-7D73-7195-D168-63E7BE935100}"/>
              </a:ext>
            </a:extLst>
          </p:cNvPr>
          <p:cNvSpPr>
            <a:spLocks noGrp="1" noChangeArrowheads="1"/>
          </p:cNvSpPr>
          <p:nvPr>
            <p:ph type="body" idx="1"/>
          </p:nvPr>
        </p:nvSpPr>
        <p:spPr>
          <a:xfrm>
            <a:off x="1711149" y="829867"/>
            <a:ext cx="5100637" cy="535781"/>
          </a:xfrm>
        </p:spPr>
        <p:txBody>
          <a:bodyPr/>
          <a:lstStyle/>
          <a:p>
            <a:r>
              <a:rPr lang="en-US" altLang="en-US" dirty="0"/>
              <a:t>F &lt;comp&gt; </a:t>
            </a:r>
            <a:r>
              <a:rPr lang="en-US" altLang="en-US" b="1" dirty="0"/>
              <a:t>some </a:t>
            </a:r>
            <a:r>
              <a:rPr lang="en-US" altLang="en-US" i="1" dirty="0"/>
              <a:t>r </a:t>
            </a:r>
            <a:r>
              <a:rPr lang="en-US" altLang="en-US" dirty="0">
                <a:sym typeface="Symbol" panose="05050102010706020507" pitchFamily="18" charset="2"/>
              </a:rPr>
              <a:t></a:t>
            </a:r>
            <a:r>
              <a:rPr lang="en-US" altLang="en-US" i="1" dirty="0">
                <a:sym typeface="Symbol" panose="05050102010706020507" pitchFamily="18" charset="2"/>
              </a:rPr>
              <a:t>t </a:t>
            </a:r>
            <a:r>
              <a:rPr lang="en-US" altLang="en-US" dirty="0">
                <a:sym typeface="Symbol" panose="05050102010706020507" pitchFamily="18" charset="2"/>
              </a:rPr>
              <a:t></a:t>
            </a:r>
            <a:r>
              <a:rPr lang="en-US" altLang="en-US" i="1" dirty="0">
                <a:sym typeface="Symbol" panose="05050102010706020507" pitchFamily="18" charset="2"/>
              </a:rPr>
              <a:t>r </a:t>
            </a:r>
            <a:r>
              <a:rPr lang="en-US" altLang="en-US" dirty="0">
                <a:sym typeface="Symbol" panose="05050102010706020507" pitchFamily="18" charset="2"/>
              </a:rPr>
              <a:t>such that (F &lt;comp&gt; </a:t>
            </a:r>
            <a:r>
              <a:rPr lang="en-US" altLang="en-US" i="1" dirty="0">
                <a:sym typeface="Symbol" panose="05050102010706020507" pitchFamily="18" charset="2"/>
              </a:rPr>
              <a:t>t </a:t>
            </a:r>
            <a:r>
              <a:rPr lang="en-US" altLang="en-US" dirty="0">
                <a:sym typeface="Symbol" panose="05050102010706020507" pitchFamily="18" charset="2"/>
              </a:rPr>
              <a:t>)</a:t>
            </a:r>
            <a:br>
              <a:rPr lang="en-US" altLang="en-US" i="1" dirty="0">
                <a:sym typeface="Symbol" panose="05050102010706020507" pitchFamily="18" charset="2"/>
              </a:rPr>
            </a:br>
            <a:r>
              <a:rPr lang="en-US" altLang="en-US" dirty="0">
                <a:sym typeface="Symbol" panose="05050102010706020507" pitchFamily="18" charset="2"/>
              </a:rPr>
              <a:t>Where &lt;comp&gt; can be:      </a:t>
            </a:r>
            <a:endParaRPr lang="en-US" altLang="en-US" dirty="0"/>
          </a:p>
        </p:txBody>
      </p:sp>
      <p:grpSp>
        <p:nvGrpSpPr>
          <p:cNvPr id="2" name="Group 1">
            <a:extLst>
              <a:ext uri="{FF2B5EF4-FFF2-40B4-BE49-F238E27FC236}">
                <a16:creationId xmlns:a16="http://schemas.microsoft.com/office/drawing/2014/main" id="{287656D9-D22E-3405-9992-0DE753BA8251}"/>
              </a:ext>
            </a:extLst>
          </p:cNvPr>
          <p:cNvGrpSpPr>
            <a:grpSpLocks/>
          </p:cNvGrpSpPr>
          <p:nvPr/>
        </p:nvGrpSpPr>
        <p:grpSpPr bwMode="auto">
          <a:xfrm>
            <a:off x="2277666" y="1464469"/>
            <a:ext cx="5854303" cy="3175397"/>
            <a:chOff x="809625" y="1952625"/>
            <a:chExt cx="7805738" cy="4233863"/>
          </a:xfrm>
        </p:grpSpPr>
        <p:grpSp>
          <p:nvGrpSpPr>
            <p:cNvPr id="3" name="Group 4">
              <a:extLst>
                <a:ext uri="{FF2B5EF4-FFF2-40B4-BE49-F238E27FC236}">
                  <a16:creationId xmlns:a16="http://schemas.microsoft.com/office/drawing/2014/main" id="{25D83636-319C-3276-2080-6C81D005EAED}"/>
                </a:ext>
              </a:extLst>
            </p:cNvPr>
            <p:cNvGrpSpPr>
              <a:grpSpLocks/>
            </p:cNvGrpSpPr>
            <p:nvPr/>
          </p:nvGrpSpPr>
          <p:grpSpPr bwMode="auto">
            <a:xfrm>
              <a:off x="2105025" y="1952625"/>
              <a:ext cx="457200" cy="1066800"/>
              <a:chOff x="2448" y="1296"/>
              <a:chExt cx="288" cy="960"/>
            </a:xfrm>
          </p:grpSpPr>
          <p:sp>
            <p:nvSpPr>
              <p:cNvPr id="52246" name="Rectangle 5">
                <a:extLst>
                  <a:ext uri="{FF2B5EF4-FFF2-40B4-BE49-F238E27FC236}">
                    <a16:creationId xmlns:a16="http://schemas.microsoft.com/office/drawing/2014/main" id="{D0793AD5-0591-83DA-49E6-F32A3CB61EB3}"/>
                  </a:ext>
                </a:extLst>
              </p:cNvPr>
              <p:cNvSpPr>
                <a:spLocks noChangeArrowheads="1"/>
              </p:cNvSpPr>
              <p:nvPr/>
            </p:nvSpPr>
            <p:spPr bwMode="auto">
              <a:xfrm>
                <a:off x="2448" y="1296"/>
                <a:ext cx="288" cy="336"/>
              </a:xfrm>
              <a:prstGeom prst="rect">
                <a:avLst/>
              </a:prstGeom>
              <a:solidFill>
                <a:schemeClr val="bg1"/>
              </a:solidFill>
              <a:ln w="12700">
                <a:solidFill>
                  <a:schemeClr val="tx1"/>
                </a:solidFill>
                <a:miter lim="800000"/>
                <a:headEnd/>
                <a:tailEnd/>
              </a:ln>
            </p:spPr>
            <p:txBody>
              <a:bodyPr wrap="none"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t>0</a:t>
                </a:r>
              </a:p>
            </p:txBody>
          </p:sp>
          <p:sp>
            <p:nvSpPr>
              <p:cNvPr id="52247" name="Rectangle 6">
                <a:extLst>
                  <a:ext uri="{FF2B5EF4-FFF2-40B4-BE49-F238E27FC236}">
                    <a16:creationId xmlns:a16="http://schemas.microsoft.com/office/drawing/2014/main" id="{BE0334D3-F9FF-EA1A-B613-EFA75846717C}"/>
                  </a:ext>
                </a:extLst>
              </p:cNvPr>
              <p:cNvSpPr>
                <a:spLocks noChangeArrowheads="1"/>
              </p:cNvSpPr>
              <p:nvPr/>
            </p:nvSpPr>
            <p:spPr bwMode="auto">
              <a:xfrm>
                <a:off x="2448" y="1584"/>
                <a:ext cx="288" cy="336"/>
              </a:xfrm>
              <a:prstGeom prst="rect">
                <a:avLst/>
              </a:prstGeom>
              <a:solidFill>
                <a:schemeClr val="bg1"/>
              </a:solidFill>
              <a:ln w="12700">
                <a:solidFill>
                  <a:schemeClr val="tx1"/>
                </a:solidFill>
                <a:miter lim="800000"/>
                <a:headEnd/>
                <a:tailEnd/>
              </a:ln>
            </p:spPr>
            <p:txBody>
              <a:bodyPr wrap="none"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t>5</a:t>
                </a:r>
              </a:p>
            </p:txBody>
          </p:sp>
          <p:sp>
            <p:nvSpPr>
              <p:cNvPr id="52248" name="Rectangle 7">
                <a:extLst>
                  <a:ext uri="{FF2B5EF4-FFF2-40B4-BE49-F238E27FC236}">
                    <a16:creationId xmlns:a16="http://schemas.microsoft.com/office/drawing/2014/main" id="{77B11F41-3C49-85BB-7322-11EC57768D1E}"/>
                  </a:ext>
                </a:extLst>
              </p:cNvPr>
              <p:cNvSpPr>
                <a:spLocks noChangeArrowheads="1"/>
              </p:cNvSpPr>
              <p:nvPr/>
            </p:nvSpPr>
            <p:spPr bwMode="auto">
              <a:xfrm>
                <a:off x="2448" y="1920"/>
                <a:ext cx="288" cy="336"/>
              </a:xfrm>
              <a:prstGeom prst="rect">
                <a:avLst/>
              </a:prstGeom>
              <a:solidFill>
                <a:schemeClr val="bg1"/>
              </a:solidFill>
              <a:ln w="12700">
                <a:solidFill>
                  <a:schemeClr val="tx1"/>
                </a:solidFill>
                <a:miter lim="800000"/>
                <a:headEnd/>
                <a:tailEnd/>
              </a:ln>
            </p:spPr>
            <p:txBody>
              <a:bodyPr wrap="none"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t>6</a:t>
                </a:r>
              </a:p>
            </p:txBody>
          </p:sp>
        </p:grpSp>
        <p:sp>
          <p:nvSpPr>
            <p:cNvPr id="52229" name="Text Box 8">
              <a:extLst>
                <a:ext uri="{FF2B5EF4-FFF2-40B4-BE49-F238E27FC236}">
                  <a16:creationId xmlns:a16="http://schemas.microsoft.com/office/drawing/2014/main" id="{0A88CE54-AC37-3CE9-CC27-F15372C81E5F}"/>
                </a:ext>
              </a:extLst>
            </p:cNvPr>
            <p:cNvSpPr txBox="1">
              <a:spLocks noChangeArrowheads="1"/>
            </p:cNvSpPr>
            <p:nvPr/>
          </p:nvSpPr>
          <p:spPr bwMode="auto">
            <a:xfrm>
              <a:off x="830262" y="2257425"/>
              <a:ext cx="1350961" cy="400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5000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(5 &lt; </a:t>
              </a:r>
              <a:r>
                <a:rPr kumimoji="0" lang="en-US" altLang="en-US" sz="1350" b="1"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some</a:t>
              </a:r>
              <a:endPar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2230" name="Text Box 9">
              <a:extLst>
                <a:ext uri="{FF2B5EF4-FFF2-40B4-BE49-F238E27FC236}">
                  <a16:creationId xmlns:a16="http://schemas.microsoft.com/office/drawing/2014/main" id="{59CEBC2B-ED0D-A3C0-FF19-FE13E4F19360}"/>
                </a:ext>
              </a:extLst>
            </p:cNvPr>
            <p:cNvSpPr txBox="1">
              <a:spLocks noChangeArrowheads="1"/>
            </p:cNvSpPr>
            <p:nvPr/>
          </p:nvSpPr>
          <p:spPr bwMode="auto">
            <a:xfrm>
              <a:off x="2638425" y="2257425"/>
              <a:ext cx="914400"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5000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 = true</a:t>
              </a:r>
            </a:p>
          </p:txBody>
        </p:sp>
        <p:sp>
          <p:nvSpPr>
            <p:cNvPr id="52231" name="Rectangle 10">
              <a:extLst>
                <a:ext uri="{FF2B5EF4-FFF2-40B4-BE49-F238E27FC236}">
                  <a16:creationId xmlns:a16="http://schemas.microsoft.com/office/drawing/2014/main" id="{B1C8210D-4B17-3CFC-7E52-08A7215F5418}"/>
                </a:ext>
              </a:extLst>
            </p:cNvPr>
            <p:cNvSpPr>
              <a:spLocks noChangeArrowheads="1"/>
            </p:cNvSpPr>
            <p:nvPr/>
          </p:nvSpPr>
          <p:spPr bwMode="auto">
            <a:xfrm>
              <a:off x="2105025" y="3118035"/>
              <a:ext cx="457200" cy="381000"/>
            </a:xfrm>
            <a:prstGeom prst="rect">
              <a:avLst/>
            </a:prstGeom>
            <a:solidFill>
              <a:schemeClr val="bg1"/>
            </a:solidFill>
            <a:ln w="12700">
              <a:solidFill>
                <a:schemeClr val="tx1"/>
              </a:solidFill>
              <a:miter lim="800000"/>
              <a:headEnd/>
              <a:tailEnd/>
            </a:ln>
          </p:spPr>
          <p:txBody>
            <a:bodyPr wrap="none"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t>0</a:t>
              </a:r>
            </a:p>
          </p:txBody>
        </p:sp>
        <p:sp>
          <p:nvSpPr>
            <p:cNvPr id="52232" name="Rectangle 11">
              <a:extLst>
                <a:ext uri="{FF2B5EF4-FFF2-40B4-BE49-F238E27FC236}">
                  <a16:creationId xmlns:a16="http://schemas.microsoft.com/office/drawing/2014/main" id="{11073D8A-C313-6C67-AFCE-8CD986CC870F}"/>
                </a:ext>
              </a:extLst>
            </p:cNvPr>
            <p:cNvSpPr>
              <a:spLocks noChangeArrowheads="1"/>
            </p:cNvSpPr>
            <p:nvPr/>
          </p:nvSpPr>
          <p:spPr bwMode="auto">
            <a:xfrm>
              <a:off x="2105025" y="3476625"/>
              <a:ext cx="457200" cy="296863"/>
            </a:xfrm>
            <a:prstGeom prst="rect">
              <a:avLst/>
            </a:prstGeom>
            <a:solidFill>
              <a:schemeClr val="bg1"/>
            </a:solidFill>
            <a:ln w="12700">
              <a:solidFill>
                <a:schemeClr val="tx1"/>
              </a:solidFill>
              <a:miter lim="800000"/>
              <a:headEnd/>
              <a:tailEnd/>
            </a:ln>
          </p:spPr>
          <p:txBody>
            <a:bodyPr wrap="none"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t>5</a:t>
              </a:r>
            </a:p>
          </p:txBody>
        </p:sp>
        <p:sp>
          <p:nvSpPr>
            <p:cNvPr id="52233" name="Rectangle 12">
              <a:extLst>
                <a:ext uri="{FF2B5EF4-FFF2-40B4-BE49-F238E27FC236}">
                  <a16:creationId xmlns:a16="http://schemas.microsoft.com/office/drawing/2014/main" id="{29E8EB40-00E5-8DC0-6BDB-58EC6E212BB8}"/>
                </a:ext>
              </a:extLst>
            </p:cNvPr>
            <p:cNvSpPr>
              <a:spLocks noChangeArrowheads="1"/>
            </p:cNvSpPr>
            <p:nvPr/>
          </p:nvSpPr>
          <p:spPr bwMode="auto">
            <a:xfrm>
              <a:off x="2105025" y="3930650"/>
              <a:ext cx="457200" cy="307975"/>
            </a:xfrm>
            <a:prstGeom prst="rect">
              <a:avLst/>
            </a:prstGeom>
            <a:solidFill>
              <a:schemeClr val="bg1"/>
            </a:solidFill>
            <a:ln w="12700">
              <a:solidFill>
                <a:schemeClr val="tx1"/>
              </a:solidFill>
              <a:miter lim="800000"/>
              <a:headEnd/>
              <a:tailEnd/>
            </a:ln>
          </p:spPr>
          <p:txBody>
            <a:bodyPr wrap="none"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t>0</a:t>
              </a:r>
            </a:p>
          </p:txBody>
        </p:sp>
        <p:sp>
          <p:nvSpPr>
            <p:cNvPr id="52234" name="Text Box 13">
              <a:extLst>
                <a:ext uri="{FF2B5EF4-FFF2-40B4-BE49-F238E27FC236}">
                  <a16:creationId xmlns:a16="http://schemas.microsoft.com/office/drawing/2014/main" id="{97D45706-50DD-BAD7-9F1D-06F798C20B57}"/>
                </a:ext>
              </a:extLst>
            </p:cNvPr>
            <p:cNvSpPr txBox="1">
              <a:spLocks noChangeArrowheads="1"/>
            </p:cNvSpPr>
            <p:nvPr/>
          </p:nvSpPr>
          <p:spPr bwMode="auto">
            <a:xfrm>
              <a:off x="2638425" y="3416300"/>
              <a:ext cx="1219200" cy="400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5000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 = false</a:t>
              </a:r>
            </a:p>
          </p:txBody>
        </p:sp>
        <p:sp>
          <p:nvSpPr>
            <p:cNvPr id="52235" name="Rectangle 14">
              <a:extLst>
                <a:ext uri="{FF2B5EF4-FFF2-40B4-BE49-F238E27FC236}">
                  <a16:creationId xmlns:a16="http://schemas.microsoft.com/office/drawing/2014/main" id="{CB1936F7-9EF2-5F65-0FA3-CB73A9A2C30B}"/>
                </a:ext>
              </a:extLst>
            </p:cNvPr>
            <p:cNvSpPr>
              <a:spLocks noChangeArrowheads="1"/>
            </p:cNvSpPr>
            <p:nvPr/>
          </p:nvSpPr>
          <p:spPr bwMode="auto">
            <a:xfrm>
              <a:off x="2105025" y="4235450"/>
              <a:ext cx="457200" cy="307975"/>
            </a:xfrm>
            <a:prstGeom prst="rect">
              <a:avLst/>
            </a:prstGeom>
            <a:solidFill>
              <a:schemeClr val="bg1"/>
            </a:solidFill>
            <a:ln w="12700">
              <a:solidFill>
                <a:schemeClr val="tx1"/>
              </a:solidFill>
              <a:miter lim="800000"/>
              <a:headEnd/>
              <a:tailEnd/>
            </a:ln>
          </p:spPr>
          <p:txBody>
            <a:bodyPr wrap="none"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t>5</a:t>
              </a:r>
            </a:p>
          </p:txBody>
        </p:sp>
        <p:sp>
          <p:nvSpPr>
            <p:cNvPr id="52236" name="Rectangle 15">
              <a:extLst>
                <a:ext uri="{FF2B5EF4-FFF2-40B4-BE49-F238E27FC236}">
                  <a16:creationId xmlns:a16="http://schemas.microsoft.com/office/drawing/2014/main" id="{8A735FB0-E95E-C16B-E3CD-1B536830464F}"/>
                </a:ext>
              </a:extLst>
            </p:cNvPr>
            <p:cNvSpPr>
              <a:spLocks noChangeArrowheads="1"/>
            </p:cNvSpPr>
            <p:nvPr/>
          </p:nvSpPr>
          <p:spPr bwMode="auto">
            <a:xfrm>
              <a:off x="2105025" y="4772025"/>
              <a:ext cx="457200" cy="307975"/>
            </a:xfrm>
            <a:prstGeom prst="rect">
              <a:avLst/>
            </a:prstGeom>
            <a:solidFill>
              <a:schemeClr val="bg1"/>
            </a:solidFill>
            <a:ln w="12700">
              <a:solidFill>
                <a:schemeClr val="tx1"/>
              </a:solidFill>
              <a:miter lim="800000"/>
              <a:headEnd/>
              <a:tailEnd/>
            </a:ln>
          </p:spPr>
          <p:txBody>
            <a:bodyPr wrap="none"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t>0</a:t>
              </a:r>
            </a:p>
          </p:txBody>
        </p:sp>
        <p:sp>
          <p:nvSpPr>
            <p:cNvPr id="52237" name="Rectangle 16">
              <a:extLst>
                <a:ext uri="{FF2B5EF4-FFF2-40B4-BE49-F238E27FC236}">
                  <a16:creationId xmlns:a16="http://schemas.microsoft.com/office/drawing/2014/main" id="{8A7E2862-7156-361C-2303-82D8453F6947}"/>
                </a:ext>
              </a:extLst>
            </p:cNvPr>
            <p:cNvSpPr>
              <a:spLocks noChangeArrowheads="1"/>
            </p:cNvSpPr>
            <p:nvPr/>
          </p:nvSpPr>
          <p:spPr bwMode="auto">
            <a:xfrm>
              <a:off x="2105025" y="5076825"/>
              <a:ext cx="457200" cy="309563"/>
            </a:xfrm>
            <a:prstGeom prst="rect">
              <a:avLst/>
            </a:prstGeom>
            <a:solidFill>
              <a:schemeClr val="bg1"/>
            </a:solidFill>
            <a:ln w="12700">
              <a:solidFill>
                <a:schemeClr val="tx1"/>
              </a:solidFill>
              <a:miter lim="800000"/>
              <a:headEnd/>
              <a:tailEnd/>
            </a:ln>
          </p:spPr>
          <p:txBody>
            <a:bodyPr wrap="none"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t>5</a:t>
              </a:r>
            </a:p>
          </p:txBody>
        </p:sp>
        <p:sp>
          <p:nvSpPr>
            <p:cNvPr id="52238" name="Text Box 17">
              <a:extLst>
                <a:ext uri="{FF2B5EF4-FFF2-40B4-BE49-F238E27FC236}">
                  <a16:creationId xmlns:a16="http://schemas.microsoft.com/office/drawing/2014/main" id="{256EF609-1D03-02A2-3F99-4A78631C1441}"/>
                </a:ext>
              </a:extLst>
            </p:cNvPr>
            <p:cNvSpPr txBox="1">
              <a:spLocks noChangeArrowheads="1"/>
            </p:cNvSpPr>
            <p:nvPr/>
          </p:nvSpPr>
          <p:spPr bwMode="auto">
            <a:xfrm>
              <a:off x="809625" y="5000625"/>
              <a:ext cx="1447800"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5000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(5 </a:t>
              </a: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sym typeface="Symbol" panose="05050102010706020507" pitchFamily="18" charset="2"/>
                </a:rPr>
                <a:t></a:t>
              </a: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350" b="1"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some</a:t>
              </a:r>
            </a:p>
          </p:txBody>
        </p:sp>
        <p:sp>
          <p:nvSpPr>
            <p:cNvPr id="52239" name="Text Box 18">
              <a:extLst>
                <a:ext uri="{FF2B5EF4-FFF2-40B4-BE49-F238E27FC236}">
                  <a16:creationId xmlns:a16="http://schemas.microsoft.com/office/drawing/2014/main" id="{01E5A96F-7484-9C0F-164B-8652C169FB2B}"/>
                </a:ext>
              </a:extLst>
            </p:cNvPr>
            <p:cNvSpPr txBox="1">
              <a:spLocks noChangeArrowheads="1"/>
            </p:cNvSpPr>
            <p:nvPr/>
          </p:nvSpPr>
          <p:spPr bwMode="auto">
            <a:xfrm>
              <a:off x="2638425" y="5000625"/>
              <a:ext cx="2514600"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5000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 = true (since 0 </a:t>
              </a: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sym typeface="Symbol" panose="05050102010706020507" pitchFamily="18" charset="2"/>
                </a:rPr>
                <a:t> </a:t>
              </a: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sym typeface="Symbol" panose="05050102010706020507" pitchFamily="18" charset="2"/>
                </a:rPr>
                <a:t>5)</a:t>
              </a:r>
              <a:endPar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sym typeface="Symbol" panose="05050102010706020507" pitchFamily="18" charset="2"/>
              </a:endParaRPr>
            </a:p>
          </p:txBody>
        </p:sp>
        <p:sp>
          <p:nvSpPr>
            <p:cNvPr id="52240" name="Text Box 19">
              <a:extLst>
                <a:ext uri="{FF2B5EF4-FFF2-40B4-BE49-F238E27FC236}">
                  <a16:creationId xmlns:a16="http://schemas.microsoft.com/office/drawing/2014/main" id="{85EA565A-73BC-01FC-9CE3-E1E8B3A301C2}"/>
                </a:ext>
              </a:extLst>
            </p:cNvPr>
            <p:cNvSpPr txBox="1">
              <a:spLocks noChangeArrowheads="1"/>
            </p:cNvSpPr>
            <p:nvPr/>
          </p:nvSpPr>
          <p:spPr bwMode="auto">
            <a:xfrm>
              <a:off x="3738563" y="2486025"/>
              <a:ext cx="4876800" cy="400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5000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(read:  5 &lt; some tuple in the relation) </a:t>
              </a:r>
            </a:p>
          </p:txBody>
        </p:sp>
        <p:sp>
          <p:nvSpPr>
            <p:cNvPr id="52241" name="Text Box 20">
              <a:extLst>
                <a:ext uri="{FF2B5EF4-FFF2-40B4-BE49-F238E27FC236}">
                  <a16:creationId xmlns:a16="http://schemas.microsoft.com/office/drawing/2014/main" id="{6629E46D-4A47-73B4-5AE7-79A88B7FFF91}"/>
                </a:ext>
              </a:extLst>
            </p:cNvPr>
            <p:cNvSpPr txBox="1">
              <a:spLocks noChangeArrowheads="1"/>
            </p:cNvSpPr>
            <p:nvPr/>
          </p:nvSpPr>
          <p:spPr bwMode="auto">
            <a:xfrm>
              <a:off x="844550" y="3402013"/>
              <a:ext cx="1377949" cy="400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5000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(5 &lt; </a:t>
              </a:r>
              <a:r>
                <a:rPr kumimoji="0" lang="en-US" altLang="en-US" sz="1350" b="1"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some</a:t>
              </a:r>
              <a:endPar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2242" name="Text Box 21">
              <a:extLst>
                <a:ext uri="{FF2B5EF4-FFF2-40B4-BE49-F238E27FC236}">
                  <a16:creationId xmlns:a16="http://schemas.microsoft.com/office/drawing/2014/main" id="{F33ED0F7-9ED4-CE5B-14B8-82FBAF83B0D9}"/>
                </a:ext>
              </a:extLst>
            </p:cNvPr>
            <p:cNvSpPr txBox="1">
              <a:spLocks noChangeArrowheads="1"/>
            </p:cNvSpPr>
            <p:nvPr/>
          </p:nvSpPr>
          <p:spPr bwMode="auto">
            <a:xfrm>
              <a:off x="2638425" y="4159251"/>
              <a:ext cx="1219200" cy="400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5000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 = true</a:t>
              </a:r>
            </a:p>
          </p:txBody>
        </p:sp>
        <p:sp>
          <p:nvSpPr>
            <p:cNvPr id="52243" name="Text Box 22">
              <a:extLst>
                <a:ext uri="{FF2B5EF4-FFF2-40B4-BE49-F238E27FC236}">
                  <a16:creationId xmlns:a16="http://schemas.microsoft.com/office/drawing/2014/main" id="{256D69B2-57C6-C273-6787-2833A905F281}"/>
                </a:ext>
              </a:extLst>
            </p:cNvPr>
            <p:cNvSpPr txBox="1">
              <a:spLocks noChangeArrowheads="1"/>
            </p:cNvSpPr>
            <p:nvPr/>
          </p:nvSpPr>
          <p:spPr bwMode="auto">
            <a:xfrm>
              <a:off x="885825" y="4162425"/>
              <a:ext cx="1524000" cy="400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5000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(5 = </a:t>
              </a:r>
              <a:r>
                <a:rPr kumimoji="0" lang="en-US" altLang="en-US" sz="1350" b="1"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some</a:t>
              </a:r>
              <a:endPar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2244" name="Rectangle 23">
              <a:extLst>
                <a:ext uri="{FF2B5EF4-FFF2-40B4-BE49-F238E27FC236}">
                  <a16:creationId xmlns:a16="http://schemas.microsoft.com/office/drawing/2014/main" id="{FA1682C5-AE4B-4964-C8F4-543AD8DE730A}"/>
                </a:ext>
              </a:extLst>
            </p:cNvPr>
            <p:cNvSpPr>
              <a:spLocks noChangeArrowheads="1"/>
            </p:cNvSpPr>
            <p:nvPr/>
          </p:nvSpPr>
          <p:spPr bwMode="auto">
            <a:xfrm>
              <a:off x="823913" y="5472113"/>
              <a:ext cx="68008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67866" tIns="33338" rIns="67866" bIns="33338"/>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 </a:t>
              </a:r>
              <a:r>
                <a:rPr kumimoji="0" lang="en-US" altLang="en-US" sz="1350" b="1"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some</a:t>
              </a:r>
              <a:r>
                <a:rPr kumimoji="0" lang="en-US" altLang="en-US" sz="135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 </a:t>
              </a:r>
              <a:r>
                <a:rPr kumimoji="0" lang="en-US" altLang="en-US" sz="135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sym typeface="Symbol" panose="05050102010706020507" pitchFamily="18" charset="2"/>
                </a:rPr>
                <a:t> </a:t>
              </a:r>
              <a:r>
                <a:rPr kumimoji="0" lang="en-US" altLang="en-US" sz="1350" b="1"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sym typeface="Symbol" panose="05050102010706020507" pitchFamily="18" charset="2"/>
                </a:rPr>
                <a:t>in</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sym typeface="Symbol" panose="05050102010706020507" pitchFamily="18" charset="2"/>
                </a:rPr>
                <a:t>However, ( </a:t>
              </a:r>
              <a:r>
                <a:rPr kumimoji="0" lang="en-US" altLang="en-US" sz="1350" b="1"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sym typeface="Symbol" panose="05050102010706020507" pitchFamily="18" charset="2"/>
                </a:rPr>
                <a:t>some</a:t>
              </a:r>
              <a:r>
                <a:rPr kumimoji="0" lang="en-US" altLang="en-US" sz="135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sym typeface="Symbol" panose="05050102010706020507" pitchFamily="18" charset="2"/>
                </a:rPr>
                <a:t>)  </a:t>
              </a:r>
              <a:r>
                <a:rPr kumimoji="0" lang="en-US" altLang="en-US" sz="1350" b="1"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sym typeface="Symbol" panose="05050102010706020507" pitchFamily="18" charset="2"/>
                </a:rPr>
                <a:t>not in</a:t>
              </a:r>
              <a:endParaRPr kumimoji="0" lang="en-US" altLang="en-US" sz="135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sym typeface="Symbol" panose="05050102010706020507" pitchFamily="18" charset="2"/>
              </a:endParaRPr>
            </a:p>
          </p:txBody>
        </p:sp>
        <p:sp>
          <p:nvSpPr>
            <p:cNvPr id="52245" name="Line 24">
              <a:extLst>
                <a:ext uri="{FF2B5EF4-FFF2-40B4-BE49-F238E27FC236}">
                  <a16:creationId xmlns:a16="http://schemas.microsoft.com/office/drawing/2014/main" id="{595A6F36-7BB9-C5E3-B032-546B2C1E833B}"/>
                </a:ext>
              </a:extLst>
            </p:cNvPr>
            <p:cNvSpPr>
              <a:spLocks noChangeShapeType="1"/>
            </p:cNvSpPr>
            <p:nvPr/>
          </p:nvSpPr>
          <p:spPr bwMode="auto">
            <a:xfrm flipH="1">
              <a:off x="2919413" y="5840413"/>
              <a:ext cx="122237" cy="2794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IN"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grpSp>
    </p:spTree>
    <p:extLst>
      <p:ext uri="{BB962C8B-B14F-4D97-AF65-F5344CB8AC3E}">
        <p14:creationId xmlns:p14="http://schemas.microsoft.com/office/powerpoint/2010/main" val="368735857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PhAnim="0">
  <p:cSld>
    <p:spTree>
      <p:nvGrpSpPr>
        <p:cNvPr id="1" name="">
          <a:extLst>
            <a:ext uri="{FF2B5EF4-FFF2-40B4-BE49-F238E27FC236}">
              <a16:creationId xmlns:a16="http://schemas.microsoft.com/office/drawing/2014/main" id="{937DDD13-D249-0920-3754-4407F10F3E88}"/>
            </a:ext>
          </a:extLst>
        </p:cNvPr>
        <p:cNvGrpSpPr/>
        <p:nvPr/>
      </p:nvGrpSpPr>
      <p:grpSpPr>
        <a:xfrm>
          <a:off x="0" y="0"/>
          <a:ext cx="0" cy="0"/>
          <a:chOff x="0" y="0"/>
          <a:chExt cx="0" cy="0"/>
        </a:xfrm>
      </p:grpSpPr>
      <p:sp>
        <p:nvSpPr>
          <p:cNvPr id="447490" name="Rectangle 2">
            <a:extLst>
              <a:ext uri="{FF2B5EF4-FFF2-40B4-BE49-F238E27FC236}">
                <a16:creationId xmlns:a16="http://schemas.microsoft.com/office/drawing/2014/main" id="{23E1E104-8FA4-A42F-5521-A7F07105C551}"/>
              </a:ext>
            </a:extLst>
          </p:cNvPr>
          <p:cNvSpPr>
            <a:spLocks noGrp="1" noChangeArrowheads="1"/>
          </p:cNvSpPr>
          <p:nvPr>
            <p:ph type="title"/>
          </p:nvPr>
        </p:nvSpPr>
        <p:spPr/>
        <p:txBody>
          <a:bodyPr/>
          <a:lstStyle/>
          <a:p>
            <a:r>
              <a:rPr lang="en-US" altLang="en-US" dirty="0"/>
              <a:t>Set Comparison – </a:t>
            </a:r>
            <a:r>
              <a:rPr lang="ja-JP" altLang="en-US" dirty="0"/>
              <a:t>“</a:t>
            </a:r>
            <a:r>
              <a:rPr lang="en-US" altLang="ja-JP" dirty="0"/>
              <a:t>all</a:t>
            </a:r>
            <a:r>
              <a:rPr lang="ja-JP" altLang="en-US" dirty="0"/>
              <a:t>”</a:t>
            </a:r>
            <a:r>
              <a:rPr lang="en-US" altLang="ja-JP" dirty="0"/>
              <a:t> Clause</a:t>
            </a:r>
            <a:endParaRPr lang="en-US" altLang="en-US" dirty="0"/>
          </a:p>
        </p:txBody>
      </p:sp>
      <p:sp>
        <p:nvSpPr>
          <p:cNvPr id="53250" name="Rectangle 3">
            <a:extLst>
              <a:ext uri="{FF2B5EF4-FFF2-40B4-BE49-F238E27FC236}">
                <a16:creationId xmlns:a16="http://schemas.microsoft.com/office/drawing/2014/main" id="{EB4BC45F-0A0D-970F-C2CC-892B3CD5B5B9}"/>
              </a:ext>
            </a:extLst>
          </p:cNvPr>
          <p:cNvSpPr>
            <a:spLocks noGrp="1" noChangeArrowheads="1"/>
          </p:cNvSpPr>
          <p:nvPr>
            <p:ph type="body" idx="1"/>
          </p:nvPr>
        </p:nvSpPr>
        <p:spPr>
          <a:xfrm>
            <a:off x="1719263" y="831057"/>
            <a:ext cx="5760529" cy="549688"/>
          </a:xfrm>
        </p:spPr>
        <p:txBody>
          <a:bodyPr/>
          <a:lstStyle/>
          <a:p>
            <a:pPr>
              <a:tabLst>
                <a:tab pos="1027510" algn="l"/>
                <a:tab pos="1372791" algn="l"/>
              </a:tabLst>
            </a:pPr>
            <a:r>
              <a:rPr lang="en-US" altLang="en-US" dirty="0"/>
              <a:t>Find the names of all instructors whose salary is greater than the salary of all instructors in the Biology department.</a:t>
            </a:r>
          </a:p>
        </p:txBody>
      </p:sp>
      <p:sp>
        <p:nvSpPr>
          <p:cNvPr id="53251" name="Text Box 4">
            <a:extLst>
              <a:ext uri="{FF2B5EF4-FFF2-40B4-BE49-F238E27FC236}">
                <a16:creationId xmlns:a16="http://schemas.microsoft.com/office/drawing/2014/main" id="{02F9A8F6-CD75-7A3F-086B-0479FC15A6E4}"/>
              </a:ext>
            </a:extLst>
          </p:cNvPr>
          <p:cNvSpPr txBox="1">
            <a:spLocks noChangeArrowheads="1"/>
          </p:cNvSpPr>
          <p:nvPr/>
        </p:nvSpPr>
        <p:spPr bwMode="auto">
          <a:xfrm>
            <a:off x="2547986" y="1332740"/>
            <a:ext cx="3763565" cy="10733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select </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name</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from </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instructor</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where </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salary </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&gt; </a:t>
            </a: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all </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select </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salary</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from </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instructor</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where </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dept name </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'Biology');</a:t>
            </a:r>
          </a:p>
        </p:txBody>
      </p:sp>
    </p:spTree>
    <p:extLst>
      <p:ext uri="{BB962C8B-B14F-4D97-AF65-F5344CB8AC3E}">
        <p14:creationId xmlns:p14="http://schemas.microsoft.com/office/powerpoint/2010/main" val="55294726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1044BB-AD30-D15F-7AAC-16F2F02CD66E}"/>
            </a:ext>
          </a:extLst>
        </p:cNvPr>
        <p:cNvGrpSpPr/>
        <p:nvPr/>
      </p:nvGrpSpPr>
      <p:grpSpPr>
        <a:xfrm>
          <a:off x="0" y="0"/>
          <a:ext cx="0" cy="0"/>
          <a:chOff x="0" y="0"/>
          <a:chExt cx="0" cy="0"/>
        </a:xfrm>
      </p:grpSpPr>
      <p:sp>
        <p:nvSpPr>
          <p:cNvPr id="449538" name="Rectangle 2">
            <a:extLst>
              <a:ext uri="{FF2B5EF4-FFF2-40B4-BE49-F238E27FC236}">
                <a16:creationId xmlns:a16="http://schemas.microsoft.com/office/drawing/2014/main" id="{3144B1B4-95EE-8CC0-7252-E4D6B88294CE}"/>
              </a:ext>
            </a:extLst>
          </p:cNvPr>
          <p:cNvSpPr>
            <a:spLocks noGrp="1" noChangeArrowheads="1"/>
          </p:cNvSpPr>
          <p:nvPr>
            <p:ph type="title"/>
          </p:nvPr>
        </p:nvSpPr>
        <p:spPr/>
        <p:txBody>
          <a:bodyPr/>
          <a:lstStyle/>
          <a:p>
            <a:r>
              <a:rPr lang="en-US" altLang="en-US" dirty="0"/>
              <a:t>Definition of </a:t>
            </a:r>
            <a:r>
              <a:rPr lang="ja-JP" altLang="en-US" dirty="0"/>
              <a:t>“</a:t>
            </a:r>
            <a:r>
              <a:rPr lang="en-US" altLang="ja-JP" dirty="0"/>
              <a:t>all</a:t>
            </a:r>
            <a:r>
              <a:rPr lang="ja-JP" altLang="en-US" dirty="0"/>
              <a:t>”</a:t>
            </a:r>
            <a:r>
              <a:rPr lang="en-US" altLang="ja-JP" dirty="0"/>
              <a:t> Clause</a:t>
            </a:r>
            <a:endParaRPr lang="en-US" altLang="en-US" dirty="0"/>
          </a:p>
        </p:txBody>
      </p:sp>
      <p:sp>
        <p:nvSpPr>
          <p:cNvPr id="54274" name="Rectangle 3">
            <a:extLst>
              <a:ext uri="{FF2B5EF4-FFF2-40B4-BE49-F238E27FC236}">
                <a16:creationId xmlns:a16="http://schemas.microsoft.com/office/drawing/2014/main" id="{43CC62B3-4DD3-B2CA-82F9-413C01C31FD0}"/>
              </a:ext>
            </a:extLst>
          </p:cNvPr>
          <p:cNvSpPr>
            <a:spLocks noGrp="1" noChangeArrowheads="1"/>
          </p:cNvSpPr>
          <p:nvPr>
            <p:ph type="body" idx="1"/>
          </p:nvPr>
        </p:nvSpPr>
        <p:spPr>
          <a:xfrm>
            <a:off x="1719263" y="841773"/>
            <a:ext cx="5020866" cy="286940"/>
          </a:xfrm>
        </p:spPr>
        <p:txBody>
          <a:bodyPr vert="horz" wrap="square" lIns="67866" tIns="33338" rIns="67866" bIns="33338" numCol="1" anchor="t" anchorCtr="0" compatLnSpc="1">
            <a:prstTxWarp prst="textNoShape">
              <a:avLst/>
            </a:prstTxWarp>
          </a:bodyPr>
          <a:lstStyle/>
          <a:p>
            <a:r>
              <a:rPr lang="en-US" altLang="en-US" dirty="0"/>
              <a:t>F &lt;comp&gt; </a:t>
            </a:r>
            <a:r>
              <a:rPr lang="en-US" altLang="en-US" b="1" dirty="0"/>
              <a:t>all </a:t>
            </a:r>
            <a:r>
              <a:rPr lang="en-US" altLang="en-US" i="1" dirty="0"/>
              <a:t>r </a:t>
            </a:r>
            <a:r>
              <a:rPr lang="en-US" altLang="en-US" dirty="0">
                <a:sym typeface="Symbol" panose="05050102010706020507" pitchFamily="18" charset="2"/>
              </a:rPr>
              <a:t></a:t>
            </a:r>
            <a:r>
              <a:rPr lang="en-US" altLang="en-US" i="1" dirty="0">
                <a:sym typeface="Symbol" panose="05050102010706020507" pitchFamily="18" charset="2"/>
              </a:rPr>
              <a:t>t </a:t>
            </a:r>
            <a:r>
              <a:rPr lang="en-US" altLang="en-US" dirty="0">
                <a:sym typeface="Symbol" panose="05050102010706020507" pitchFamily="18" charset="2"/>
              </a:rPr>
              <a:t></a:t>
            </a:r>
            <a:r>
              <a:rPr lang="en-US" altLang="en-US" i="1" dirty="0">
                <a:sym typeface="Symbol" panose="05050102010706020507" pitchFamily="18" charset="2"/>
              </a:rPr>
              <a:t>r</a:t>
            </a:r>
            <a:r>
              <a:rPr lang="en-US" altLang="en-US" dirty="0">
                <a:sym typeface="Symbol" panose="05050102010706020507" pitchFamily="18" charset="2"/>
              </a:rPr>
              <a:t> (F &lt;comp&gt; </a:t>
            </a:r>
            <a:r>
              <a:rPr lang="en-US" altLang="en-US" i="1" dirty="0">
                <a:sym typeface="Symbol" panose="05050102010706020507" pitchFamily="18" charset="2"/>
              </a:rPr>
              <a:t>t)</a:t>
            </a:r>
            <a:endParaRPr lang="en-US" altLang="en-US" dirty="0"/>
          </a:p>
        </p:txBody>
      </p:sp>
      <p:grpSp>
        <p:nvGrpSpPr>
          <p:cNvPr id="2" name="Group 1">
            <a:extLst>
              <a:ext uri="{FF2B5EF4-FFF2-40B4-BE49-F238E27FC236}">
                <a16:creationId xmlns:a16="http://schemas.microsoft.com/office/drawing/2014/main" id="{D141E1B6-D2C9-67A7-BCD8-6062EE2F5A95}"/>
              </a:ext>
            </a:extLst>
          </p:cNvPr>
          <p:cNvGrpSpPr>
            <a:grpSpLocks/>
          </p:cNvGrpSpPr>
          <p:nvPr/>
        </p:nvGrpSpPr>
        <p:grpSpPr bwMode="auto">
          <a:xfrm>
            <a:off x="2166937" y="1314451"/>
            <a:ext cx="5100638" cy="3164681"/>
            <a:chOff x="1238250" y="1752600"/>
            <a:chExt cx="6800850" cy="4219575"/>
          </a:xfrm>
        </p:grpSpPr>
        <p:grpSp>
          <p:nvGrpSpPr>
            <p:cNvPr id="3" name="Group 4">
              <a:extLst>
                <a:ext uri="{FF2B5EF4-FFF2-40B4-BE49-F238E27FC236}">
                  <a16:creationId xmlns:a16="http://schemas.microsoft.com/office/drawing/2014/main" id="{F76B89CC-27EE-CA5B-B01B-53A8F1442457}"/>
                </a:ext>
              </a:extLst>
            </p:cNvPr>
            <p:cNvGrpSpPr>
              <a:grpSpLocks/>
            </p:cNvGrpSpPr>
            <p:nvPr/>
          </p:nvGrpSpPr>
          <p:grpSpPr bwMode="auto">
            <a:xfrm>
              <a:off x="2619375" y="1752600"/>
              <a:ext cx="457200" cy="1066800"/>
              <a:chOff x="2448" y="1296"/>
              <a:chExt cx="288" cy="960"/>
            </a:xfrm>
          </p:grpSpPr>
          <p:sp>
            <p:nvSpPr>
              <p:cNvPr id="54293" name="Rectangle 5">
                <a:extLst>
                  <a:ext uri="{FF2B5EF4-FFF2-40B4-BE49-F238E27FC236}">
                    <a16:creationId xmlns:a16="http://schemas.microsoft.com/office/drawing/2014/main" id="{8F0200AA-EAC2-5E70-34F9-7C63F50B1D04}"/>
                  </a:ext>
                </a:extLst>
              </p:cNvPr>
              <p:cNvSpPr>
                <a:spLocks noChangeArrowheads="1"/>
              </p:cNvSpPr>
              <p:nvPr/>
            </p:nvSpPr>
            <p:spPr bwMode="auto">
              <a:xfrm>
                <a:off x="2448" y="1296"/>
                <a:ext cx="288" cy="336"/>
              </a:xfrm>
              <a:prstGeom prst="rect">
                <a:avLst/>
              </a:prstGeom>
              <a:solidFill>
                <a:schemeClr val="bg1"/>
              </a:solidFill>
              <a:ln w="12700">
                <a:solidFill>
                  <a:schemeClr val="tx1"/>
                </a:solidFill>
                <a:miter lim="800000"/>
                <a:headEnd/>
                <a:tailEnd/>
              </a:ln>
            </p:spPr>
            <p:txBody>
              <a:bodyPr wrap="none"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t>0</a:t>
                </a:r>
              </a:p>
            </p:txBody>
          </p:sp>
          <p:sp>
            <p:nvSpPr>
              <p:cNvPr id="54294" name="Rectangle 6">
                <a:extLst>
                  <a:ext uri="{FF2B5EF4-FFF2-40B4-BE49-F238E27FC236}">
                    <a16:creationId xmlns:a16="http://schemas.microsoft.com/office/drawing/2014/main" id="{48DDCD5B-7F7F-B79F-F2D9-FDC2B4C24C6A}"/>
                  </a:ext>
                </a:extLst>
              </p:cNvPr>
              <p:cNvSpPr>
                <a:spLocks noChangeArrowheads="1"/>
              </p:cNvSpPr>
              <p:nvPr/>
            </p:nvSpPr>
            <p:spPr bwMode="auto">
              <a:xfrm>
                <a:off x="2448" y="1584"/>
                <a:ext cx="288" cy="336"/>
              </a:xfrm>
              <a:prstGeom prst="rect">
                <a:avLst/>
              </a:prstGeom>
              <a:solidFill>
                <a:schemeClr val="bg1"/>
              </a:solidFill>
              <a:ln w="12700">
                <a:solidFill>
                  <a:schemeClr val="tx1"/>
                </a:solidFill>
                <a:miter lim="800000"/>
                <a:headEnd/>
                <a:tailEnd/>
              </a:ln>
            </p:spPr>
            <p:txBody>
              <a:bodyPr wrap="none"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t>5</a:t>
                </a:r>
              </a:p>
            </p:txBody>
          </p:sp>
          <p:sp>
            <p:nvSpPr>
              <p:cNvPr id="54295" name="Rectangle 7">
                <a:extLst>
                  <a:ext uri="{FF2B5EF4-FFF2-40B4-BE49-F238E27FC236}">
                    <a16:creationId xmlns:a16="http://schemas.microsoft.com/office/drawing/2014/main" id="{6E13DD71-023F-5AD1-FD60-6CAA0DD874E6}"/>
                  </a:ext>
                </a:extLst>
              </p:cNvPr>
              <p:cNvSpPr>
                <a:spLocks noChangeArrowheads="1"/>
              </p:cNvSpPr>
              <p:nvPr/>
            </p:nvSpPr>
            <p:spPr bwMode="auto">
              <a:xfrm>
                <a:off x="2448" y="1920"/>
                <a:ext cx="288" cy="336"/>
              </a:xfrm>
              <a:prstGeom prst="rect">
                <a:avLst/>
              </a:prstGeom>
              <a:solidFill>
                <a:schemeClr val="bg1"/>
              </a:solidFill>
              <a:ln w="12700">
                <a:solidFill>
                  <a:schemeClr val="tx1"/>
                </a:solidFill>
                <a:miter lim="800000"/>
                <a:headEnd/>
                <a:tailEnd/>
              </a:ln>
            </p:spPr>
            <p:txBody>
              <a:bodyPr wrap="none"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t>6</a:t>
                </a:r>
              </a:p>
            </p:txBody>
          </p:sp>
        </p:grpSp>
        <p:sp>
          <p:nvSpPr>
            <p:cNvPr id="54277" name="Text Box 8">
              <a:extLst>
                <a:ext uri="{FF2B5EF4-FFF2-40B4-BE49-F238E27FC236}">
                  <a16:creationId xmlns:a16="http://schemas.microsoft.com/office/drawing/2014/main" id="{39174D5B-0A41-EE60-F5D3-68DAA913E388}"/>
                </a:ext>
              </a:extLst>
            </p:cNvPr>
            <p:cNvSpPr txBox="1">
              <a:spLocks noChangeArrowheads="1"/>
            </p:cNvSpPr>
            <p:nvPr/>
          </p:nvSpPr>
          <p:spPr bwMode="auto">
            <a:xfrm>
              <a:off x="1593850" y="2057400"/>
              <a:ext cx="1219200" cy="400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5000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(5 &lt; </a:t>
              </a:r>
              <a:r>
                <a:rPr kumimoji="0" lang="en-US" altLang="en-US" sz="1350" b="1"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all</a:t>
              </a:r>
              <a:endPar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4278" name="Text Box 9">
              <a:extLst>
                <a:ext uri="{FF2B5EF4-FFF2-40B4-BE49-F238E27FC236}">
                  <a16:creationId xmlns:a16="http://schemas.microsoft.com/office/drawing/2014/main" id="{5A4B773F-9284-5155-3F03-0CFF59125091}"/>
                </a:ext>
              </a:extLst>
            </p:cNvPr>
            <p:cNvSpPr txBox="1">
              <a:spLocks noChangeArrowheads="1"/>
            </p:cNvSpPr>
            <p:nvPr/>
          </p:nvSpPr>
          <p:spPr bwMode="auto">
            <a:xfrm>
              <a:off x="3152775" y="2057400"/>
              <a:ext cx="1219200" cy="400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5000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 = false</a:t>
              </a:r>
            </a:p>
          </p:txBody>
        </p:sp>
        <p:sp>
          <p:nvSpPr>
            <p:cNvPr id="54279" name="Rectangle 10">
              <a:extLst>
                <a:ext uri="{FF2B5EF4-FFF2-40B4-BE49-F238E27FC236}">
                  <a16:creationId xmlns:a16="http://schemas.microsoft.com/office/drawing/2014/main" id="{D81EF5D9-1534-56A2-4213-082E9DA73F5A}"/>
                </a:ext>
              </a:extLst>
            </p:cNvPr>
            <p:cNvSpPr>
              <a:spLocks noChangeArrowheads="1"/>
            </p:cNvSpPr>
            <p:nvPr/>
          </p:nvSpPr>
          <p:spPr bwMode="auto">
            <a:xfrm>
              <a:off x="2619375" y="2971800"/>
              <a:ext cx="457200" cy="381000"/>
            </a:xfrm>
            <a:prstGeom prst="rect">
              <a:avLst/>
            </a:prstGeom>
            <a:solidFill>
              <a:schemeClr val="bg1"/>
            </a:solidFill>
            <a:ln w="12700">
              <a:solidFill>
                <a:schemeClr val="tx1"/>
              </a:solidFill>
              <a:miter lim="800000"/>
              <a:headEnd/>
              <a:tailEnd/>
            </a:ln>
          </p:spPr>
          <p:txBody>
            <a:bodyPr wrap="none"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t>6</a:t>
              </a:r>
            </a:p>
          </p:txBody>
        </p:sp>
        <p:sp>
          <p:nvSpPr>
            <p:cNvPr id="54280" name="Rectangle 11">
              <a:extLst>
                <a:ext uri="{FF2B5EF4-FFF2-40B4-BE49-F238E27FC236}">
                  <a16:creationId xmlns:a16="http://schemas.microsoft.com/office/drawing/2014/main" id="{EFC8B47E-7B0B-7EB9-162C-BC4BC9CA4BFA}"/>
                </a:ext>
              </a:extLst>
            </p:cNvPr>
            <p:cNvSpPr>
              <a:spLocks noChangeArrowheads="1"/>
            </p:cNvSpPr>
            <p:nvPr/>
          </p:nvSpPr>
          <p:spPr bwMode="auto">
            <a:xfrm>
              <a:off x="2619375" y="3276600"/>
              <a:ext cx="457200" cy="296863"/>
            </a:xfrm>
            <a:prstGeom prst="rect">
              <a:avLst/>
            </a:prstGeom>
            <a:solidFill>
              <a:schemeClr val="bg1"/>
            </a:solidFill>
            <a:ln w="12700">
              <a:solidFill>
                <a:schemeClr val="tx1"/>
              </a:solidFill>
              <a:miter lim="800000"/>
              <a:headEnd/>
              <a:tailEnd/>
            </a:ln>
          </p:spPr>
          <p:txBody>
            <a:bodyPr wrap="none"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t>10</a:t>
              </a:r>
            </a:p>
          </p:txBody>
        </p:sp>
        <p:sp>
          <p:nvSpPr>
            <p:cNvPr id="54281" name="Rectangle 12">
              <a:extLst>
                <a:ext uri="{FF2B5EF4-FFF2-40B4-BE49-F238E27FC236}">
                  <a16:creationId xmlns:a16="http://schemas.microsoft.com/office/drawing/2014/main" id="{A90371F6-4035-40FC-E9C7-7575AD71D486}"/>
                </a:ext>
              </a:extLst>
            </p:cNvPr>
            <p:cNvSpPr>
              <a:spLocks noChangeArrowheads="1"/>
            </p:cNvSpPr>
            <p:nvPr/>
          </p:nvSpPr>
          <p:spPr bwMode="auto">
            <a:xfrm>
              <a:off x="2619375" y="3730625"/>
              <a:ext cx="457200" cy="307975"/>
            </a:xfrm>
            <a:prstGeom prst="rect">
              <a:avLst/>
            </a:prstGeom>
            <a:solidFill>
              <a:schemeClr val="bg1"/>
            </a:solidFill>
            <a:ln w="12700">
              <a:solidFill>
                <a:schemeClr val="tx1"/>
              </a:solidFill>
              <a:miter lim="800000"/>
              <a:headEnd/>
              <a:tailEnd/>
            </a:ln>
          </p:spPr>
          <p:txBody>
            <a:bodyPr wrap="none"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t>4</a:t>
              </a:r>
            </a:p>
          </p:txBody>
        </p:sp>
        <p:sp>
          <p:nvSpPr>
            <p:cNvPr id="54282" name="Text Box 13">
              <a:extLst>
                <a:ext uri="{FF2B5EF4-FFF2-40B4-BE49-F238E27FC236}">
                  <a16:creationId xmlns:a16="http://schemas.microsoft.com/office/drawing/2014/main" id="{901BDA82-A071-B1EC-16CB-C93BBCF0DFFB}"/>
                </a:ext>
              </a:extLst>
            </p:cNvPr>
            <p:cNvSpPr txBox="1">
              <a:spLocks noChangeArrowheads="1"/>
            </p:cNvSpPr>
            <p:nvPr/>
          </p:nvSpPr>
          <p:spPr bwMode="auto">
            <a:xfrm>
              <a:off x="3152775" y="3216275"/>
              <a:ext cx="1219200" cy="400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5000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 = true</a:t>
              </a:r>
            </a:p>
          </p:txBody>
        </p:sp>
        <p:sp>
          <p:nvSpPr>
            <p:cNvPr id="54283" name="Rectangle 14">
              <a:extLst>
                <a:ext uri="{FF2B5EF4-FFF2-40B4-BE49-F238E27FC236}">
                  <a16:creationId xmlns:a16="http://schemas.microsoft.com/office/drawing/2014/main" id="{8E82F56E-56CF-F517-3E0B-88B2ED852ED6}"/>
                </a:ext>
              </a:extLst>
            </p:cNvPr>
            <p:cNvSpPr>
              <a:spLocks noChangeArrowheads="1"/>
            </p:cNvSpPr>
            <p:nvPr/>
          </p:nvSpPr>
          <p:spPr bwMode="auto">
            <a:xfrm>
              <a:off x="2619375" y="4035425"/>
              <a:ext cx="457200" cy="307975"/>
            </a:xfrm>
            <a:prstGeom prst="rect">
              <a:avLst/>
            </a:prstGeom>
            <a:solidFill>
              <a:schemeClr val="bg1"/>
            </a:solidFill>
            <a:ln w="12700">
              <a:solidFill>
                <a:schemeClr val="tx1"/>
              </a:solidFill>
              <a:miter lim="800000"/>
              <a:headEnd/>
              <a:tailEnd/>
            </a:ln>
          </p:spPr>
          <p:txBody>
            <a:bodyPr wrap="none"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t>5</a:t>
              </a:r>
            </a:p>
          </p:txBody>
        </p:sp>
        <p:sp>
          <p:nvSpPr>
            <p:cNvPr id="54284" name="Rectangle 15">
              <a:extLst>
                <a:ext uri="{FF2B5EF4-FFF2-40B4-BE49-F238E27FC236}">
                  <a16:creationId xmlns:a16="http://schemas.microsoft.com/office/drawing/2014/main" id="{07D8A2A0-9C86-C61C-1CDE-62736230ED79}"/>
                </a:ext>
              </a:extLst>
            </p:cNvPr>
            <p:cNvSpPr>
              <a:spLocks noChangeArrowheads="1"/>
            </p:cNvSpPr>
            <p:nvPr/>
          </p:nvSpPr>
          <p:spPr bwMode="auto">
            <a:xfrm>
              <a:off x="2619375" y="4572000"/>
              <a:ext cx="457200" cy="307975"/>
            </a:xfrm>
            <a:prstGeom prst="rect">
              <a:avLst/>
            </a:prstGeom>
            <a:solidFill>
              <a:schemeClr val="bg1"/>
            </a:solidFill>
            <a:ln w="12700">
              <a:solidFill>
                <a:schemeClr val="tx1"/>
              </a:solidFill>
              <a:miter lim="800000"/>
              <a:headEnd/>
              <a:tailEnd/>
            </a:ln>
          </p:spPr>
          <p:txBody>
            <a:bodyPr wrap="none"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t>4</a:t>
              </a:r>
            </a:p>
          </p:txBody>
        </p:sp>
        <p:sp>
          <p:nvSpPr>
            <p:cNvPr id="54285" name="Rectangle 16">
              <a:extLst>
                <a:ext uri="{FF2B5EF4-FFF2-40B4-BE49-F238E27FC236}">
                  <a16:creationId xmlns:a16="http://schemas.microsoft.com/office/drawing/2014/main" id="{2B4C5545-5DE2-EA27-6B33-D641CE213F32}"/>
                </a:ext>
              </a:extLst>
            </p:cNvPr>
            <p:cNvSpPr>
              <a:spLocks noChangeArrowheads="1"/>
            </p:cNvSpPr>
            <p:nvPr/>
          </p:nvSpPr>
          <p:spPr bwMode="auto">
            <a:xfrm>
              <a:off x="2619375" y="4876800"/>
              <a:ext cx="457200" cy="309563"/>
            </a:xfrm>
            <a:prstGeom prst="rect">
              <a:avLst/>
            </a:prstGeom>
            <a:solidFill>
              <a:schemeClr val="bg1"/>
            </a:solidFill>
            <a:ln w="12700">
              <a:solidFill>
                <a:schemeClr val="tx1"/>
              </a:solidFill>
              <a:miter lim="800000"/>
              <a:headEnd/>
              <a:tailEnd/>
            </a:ln>
          </p:spPr>
          <p:txBody>
            <a:bodyPr wrap="none" anchor="ct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t>6</a:t>
              </a:r>
            </a:p>
          </p:txBody>
        </p:sp>
        <p:sp>
          <p:nvSpPr>
            <p:cNvPr id="54286" name="Text Box 17">
              <a:extLst>
                <a:ext uri="{FF2B5EF4-FFF2-40B4-BE49-F238E27FC236}">
                  <a16:creationId xmlns:a16="http://schemas.microsoft.com/office/drawing/2014/main" id="{E3EB04BF-FF79-0DE6-539B-B0B11EFF4C8E}"/>
                </a:ext>
              </a:extLst>
            </p:cNvPr>
            <p:cNvSpPr txBox="1">
              <a:spLocks noChangeArrowheads="1"/>
            </p:cNvSpPr>
            <p:nvPr/>
          </p:nvSpPr>
          <p:spPr bwMode="auto">
            <a:xfrm>
              <a:off x="1704975" y="4800600"/>
              <a:ext cx="1676400"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5000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(5 </a:t>
              </a: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sym typeface="Symbol" panose="05050102010706020507" pitchFamily="18" charset="2"/>
                </a:rPr>
                <a:t></a:t>
              </a: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350" b="1"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all</a:t>
              </a:r>
            </a:p>
          </p:txBody>
        </p:sp>
        <p:sp>
          <p:nvSpPr>
            <p:cNvPr id="54287" name="Text Box 18">
              <a:extLst>
                <a:ext uri="{FF2B5EF4-FFF2-40B4-BE49-F238E27FC236}">
                  <a16:creationId xmlns:a16="http://schemas.microsoft.com/office/drawing/2014/main" id="{168520C6-4884-39A5-EA30-C9F468CD3E65}"/>
                </a:ext>
              </a:extLst>
            </p:cNvPr>
            <p:cNvSpPr txBox="1">
              <a:spLocks noChangeArrowheads="1"/>
            </p:cNvSpPr>
            <p:nvPr/>
          </p:nvSpPr>
          <p:spPr bwMode="auto">
            <a:xfrm>
              <a:off x="3163888" y="4786314"/>
              <a:ext cx="4572000"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5000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 = true (since 5 </a:t>
              </a: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sym typeface="Symbol" panose="05050102010706020507" pitchFamily="18" charset="2"/>
                </a:rPr>
                <a:t> </a:t>
              </a: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sym typeface="Symbol" panose="05050102010706020507" pitchFamily="18" charset="2"/>
                </a:rPr>
                <a:t>4 and 5 </a:t>
              </a: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sym typeface="Symbol" panose="05050102010706020507" pitchFamily="18" charset="2"/>
                </a:rPr>
                <a:t></a:t>
              </a: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sym typeface="Symbol" panose="05050102010706020507" pitchFamily="18" charset="2"/>
                </a:rPr>
                <a:t> 6)</a:t>
              </a:r>
              <a:endPar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sym typeface="Symbol" panose="05050102010706020507" pitchFamily="18" charset="2"/>
              </a:endParaRPr>
            </a:p>
          </p:txBody>
        </p:sp>
        <p:sp>
          <p:nvSpPr>
            <p:cNvPr id="54288" name="Text Box 19">
              <a:extLst>
                <a:ext uri="{FF2B5EF4-FFF2-40B4-BE49-F238E27FC236}">
                  <a16:creationId xmlns:a16="http://schemas.microsoft.com/office/drawing/2014/main" id="{7BA0EECF-B134-B472-EA91-A6F04CA637C8}"/>
                </a:ext>
              </a:extLst>
            </p:cNvPr>
            <p:cNvSpPr txBox="1">
              <a:spLocks noChangeArrowheads="1"/>
            </p:cNvSpPr>
            <p:nvPr/>
          </p:nvSpPr>
          <p:spPr bwMode="auto">
            <a:xfrm>
              <a:off x="1651001" y="3228975"/>
              <a:ext cx="1219200" cy="400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5000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(5 &lt; </a:t>
              </a:r>
              <a:r>
                <a:rPr kumimoji="0" lang="en-US" altLang="en-US" sz="1350" b="1"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all</a:t>
              </a:r>
              <a:endPar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4289" name="Text Box 20">
              <a:extLst>
                <a:ext uri="{FF2B5EF4-FFF2-40B4-BE49-F238E27FC236}">
                  <a16:creationId xmlns:a16="http://schemas.microsoft.com/office/drawing/2014/main" id="{D9523048-E8DD-EDD8-598C-21C5B2DAE1C5}"/>
                </a:ext>
              </a:extLst>
            </p:cNvPr>
            <p:cNvSpPr txBox="1">
              <a:spLocks noChangeArrowheads="1"/>
            </p:cNvSpPr>
            <p:nvPr/>
          </p:nvSpPr>
          <p:spPr bwMode="auto">
            <a:xfrm>
              <a:off x="3152775" y="3959226"/>
              <a:ext cx="1219200" cy="400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5000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 = false</a:t>
              </a:r>
            </a:p>
          </p:txBody>
        </p:sp>
        <p:sp>
          <p:nvSpPr>
            <p:cNvPr id="54290" name="Text Box 21">
              <a:extLst>
                <a:ext uri="{FF2B5EF4-FFF2-40B4-BE49-F238E27FC236}">
                  <a16:creationId xmlns:a16="http://schemas.microsoft.com/office/drawing/2014/main" id="{5A4458AB-A2E1-7426-B8B6-3BCA4ADB964B}"/>
                </a:ext>
              </a:extLst>
            </p:cNvPr>
            <p:cNvSpPr txBox="1">
              <a:spLocks noChangeArrowheads="1"/>
            </p:cNvSpPr>
            <p:nvPr/>
          </p:nvSpPr>
          <p:spPr bwMode="auto">
            <a:xfrm>
              <a:off x="1704975" y="3962400"/>
              <a:ext cx="1219200" cy="400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5000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(5 = </a:t>
              </a:r>
              <a:r>
                <a:rPr kumimoji="0" lang="en-US" altLang="en-US" sz="1350" b="1"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t>all</a:t>
              </a:r>
              <a:endParaRPr kumimoji="0" lang="en-US" altLang="en-US" sz="135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4291" name="Rectangle 22">
              <a:extLst>
                <a:ext uri="{FF2B5EF4-FFF2-40B4-BE49-F238E27FC236}">
                  <a16:creationId xmlns:a16="http://schemas.microsoft.com/office/drawing/2014/main" id="{EE26B554-4F0A-5F17-0AD7-B688A2EE45DA}"/>
                </a:ext>
              </a:extLst>
            </p:cNvPr>
            <p:cNvSpPr>
              <a:spLocks noChangeArrowheads="1"/>
            </p:cNvSpPr>
            <p:nvPr/>
          </p:nvSpPr>
          <p:spPr bwMode="auto">
            <a:xfrm>
              <a:off x="1238250" y="5257800"/>
              <a:ext cx="68008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67866" tIns="33338" rIns="67866" bIns="33338"/>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a:t>
              </a:r>
              <a:r>
                <a:rPr kumimoji="0" lang="en-US" altLang="en-US" sz="135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sym typeface="Symbol" panose="05050102010706020507" pitchFamily="18" charset="2"/>
                </a:rPr>
                <a:t></a:t>
              </a:r>
              <a:r>
                <a:rPr kumimoji="0" lang="en-US" altLang="en-US" sz="135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 </a:t>
              </a:r>
              <a:r>
                <a:rPr kumimoji="0" lang="en-US" altLang="en-US" sz="1350" b="1"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all</a:t>
              </a:r>
              <a:r>
                <a:rPr kumimoji="0" lang="en-US" altLang="en-US" sz="135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 </a:t>
              </a:r>
              <a:r>
                <a:rPr kumimoji="0" lang="en-US" altLang="en-US" sz="135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sym typeface="Symbol" panose="05050102010706020507" pitchFamily="18" charset="2"/>
                </a:rPr>
                <a:t> </a:t>
              </a:r>
              <a:r>
                <a:rPr kumimoji="0" lang="en-US" altLang="en-US" sz="1350" b="1"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sym typeface="Symbol" panose="05050102010706020507" pitchFamily="18" charset="2"/>
                </a:rPr>
                <a:t>not in</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35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sym typeface="Symbol" panose="05050102010706020507" pitchFamily="18" charset="2"/>
                </a:rPr>
                <a:t>However, (= </a:t>
              </a:r>
              <a:r>
                <a:rPr kumimoji="0" lang="en-US" altLang="en-US" sz="1350" b="1"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sym typeface="Symbol" panose="05050102010706020507" pitchFamily="18" charset="2"/>
                </a:rPr>
                <a:t>all</a:t>
              </a:r>
              <a:r>
                <a:rPr kumimoji="0" lang="en-US" altLang="en-US" sz="135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sym typeface="Symbol" panose="05050102010706020507" pitchFamily="18" charset="2"/>
                </a:rPr>
                <a:t>)  </a:t>
              </a:r>
              <a:r>
                <a:rPr kumimoji="0" lang="en-US" altLang="en-US" sz="1350" b="1"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sym typeface="Symbol" panose="05050102010706020507" pitchFamily="18" charset="2"/>
                </a:rPr>
                <a:t>in</a:t>
              </a:r>
            </a:p>
          </p:txBody>
        </p:sp>
        <p:sp>
          <p:nvSpPr>
            <p:cNvPr id="54292" name="Line 23">
              <a:extLst>
                <a:ext uri="{FF2B5EF4-FFF2-40B4-BE49-F238E27FC236}">
                  <a16:creationId xmlns:a16="http://schemas.microsoft.com/office/drawing/2014/main" id="{65739073-E755-AFD5-0132-8208E86749F0}"/>
                </a:ext>
              </a:extLst>
            </p:cNvPr>
            <p:cNvSpPr>
              <a:spLocks noChangeShapeType="1"/>
            </p:cNvSpPr>
            <p:nvPr/>
          </p:nvSpPr>
          <p:spPr bwMode="auto">
            <a:xfrm flipH="1">
              <a:off x="3016250" y="5603875"/>
              <a:ext cx="109538" cy="2286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IN"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grpSp>
    </p:spTree>
    <p:extLst>
      <p:ext uri="{BB962C8B-B14F-4D97-AF65-F5344CB8AC3E}">
        <p14:creationId xmlns:p14="http://schemas.microsoft.com/office/powerpoint/2010/main" val="67108731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1F4248-FC43-744B-707C-B5D23E3E4677}"/>
            </a:ext>
          </a:extLst>
        </p:cNvPr>
        <p:cNvGrpSpPr/>
        <p:nvPr/>
      </p:nvGrpSpPr>
      <p:grpSpPr>
        <a:xfrm>
          <a:off x="0" y="0"/>
          <a:ext cx="0" cy="0"/>
          <a:chOff x="0" y="0"/>
          <a:chExt cx="0" cy="0"/>
        </a:xfrm>
      </p:grpSpPr>
      <p:sp>
        <p:nvSpPr>
          <p:cNvPr id="451586" name="Rectangle 2">
            <a:extLst>
              <a:ext uri="{FF2B5EF4-FFF2-40B4-BE49-F238E27FC236}">
                <a16:creationId xmlns:a16="http://schemas.microsoft.com/office/drawing/2014/main" id="{A4039ACB-DCE7-2DE6-4340-7EDF654F50DF}"/>
              </a:ext>
            </a:extLst>
          </p:cNvPr>
          <p:cNvSpPr>
            <a:spLocks noGrp="1" noChangeArrowheads="1"/>
          </p:cNvSpPr>
          <p:nvPr>
            <p:ph type="title"/>
          </p:nvPr>
        </p:nvSpPr>
        <p:spPr/>
        <p:txBody>
          <a:bodyPr/>
          <a:lstStyle/>
          <a:p>
            <a:r>
              <a:rPr lang="en-US" altLang="en-US" dirty="0"/>
              <a:t>Test for Empty Relations</a:t>
            </a:r>
          </a:p>
        </p:txBody>
      </p:sp>
      <p:sp>
        <p:nvSpPr>
          <p:cNvPr id="55298" name="Rectangle 3">
            <a:extLst>
              <a:ext uri="{FF2B5EF4-FFF2-40B4-BE49-F238E27FC236}">
                <a16:creationId xmlns:a16="http://schemas.microsoft.com/office/drawing/2014/main" id="{A152D7C5-5509-C67A-A47F-4AB29B730FE0}"/>
              </a:ext>
            </a:extLst>
          </p:cNvPr>
          <p:cNvSpPr>
            <a:spLocks noGrp="1" noChangeArrowheads="1"/>
          </p:cNvSpPr>
          <p:nvPr>
            <p:ph type="body" idx="1"/>
          </p:nvPr>
        </p:nvSpPr>
        <p:spPr>
          <a:xfrm>
            <a:off x="1719263" y="829866"/>
            <a:ext cx="5702469" cy="2087070"/>
          </a:xfrm>
        </p:spPr>
        <p:txBody>
          <a:bodyPr/>
          <a:lstStyle/>
          <a:p>
            <a:r>
              <a:rPr lang="en-US" altLang="en-US" dirty="0"/>
              <a:t>The </a:t>
            </a:r>
            <a:r>
              <a:rPr lang="en-US" altLang="en-US" b="1" dirty="0"/>
              <a:t>exists</a:t>
            </a:r>
            <a:r>
              <a:rPr lang="en-US" altLang="en-US" dirty="0"/>
              <a:t> construct returns the value </a:t>
            </a:r>
            <a:r>
              <a:rPr lang="en-US" altLang="en-US" b="1" dirty="0"/>
              <a:t>true</a:t>
            </a:r>
            <a:r>
              <a:rPr lang="en-US" altLang="en-US" dirty="0"/>
              <a:t> if the argument subquery is nonempty.</a:t>
            </a:r>
          </a:p>
          <a:p>
            <a:r>
              <a:rPr lang="en-US" altLang="en-US" b="1" dirty="0"/>
              <a:t>exists </a:t>
            </a:r>
            <a:r>
              <a:rPr lang="en-US" altLang="en-US" i="1" dirty="0"/>
              <a:t> r </a:t>
            </a:r>
            <a:r>
              <a:rPr lang="en-US" altLang="en-US" dirty="0">
                <a:sym typeface="Symbol" panose="05050102010706020507" pitchFamily="18" charset="2"/>
              </a:rPr>
              <a:t> </a:t>
            </a:r>
            <a:r>
              <a:rPr lang="en-US" altLang="en-US" i="1" dirty="0">
                <a:sym typeface="Symbol" panose="05050102010706020507" pitchFamily="18" charset="2"/>
              </a:rPr>
              <a:t>r </a:t>
            </a:r>
            <a:r>
              <a:rPr lang="en-US" altLang="en-US" dirty="0">
                <a:sym typeface="Symbol" panose="05050102010706020507" pitchFamily="18" charset="2"/>
              </a:rPr>
              <a:t> </a:t>
            </a:r>
            <a:r>
              <a:rPr lang="en-US" altLang="en-US" i="1" dirty="0"/>
              <a:t>Ø</a:t>
            </a:r>
            <a:endParaRPr lang="en-US" altLang="en-US" dirty="0">
              <a:sym typeface="Symbol" panose="05050102010706020507" pitchFamily="18" charset="2"/>
            </a:endParaRPr>
          </a:p>
          <a:p>
            <a:r>
              <a:rPr lang="en-US" altLang="en-US" b="1" dirty="0">
                <a:sym typeface="Symbol" panose="05050102010706020507" pitchFamily="18" charset="2"/>
              </a:rPr>
              <a:t>not exists </a:t>
            </a:r>
            <a:r>
              <a:rPr lang="en-US" altLang="en-US" i="1" dirty="0"/>
              <a:t>r </a:t>
            </a:r>
            <a:r>
              <a:rPr lang="en-US" altLang="en-US" dirty="0">
                <a:sym typeface="Symbol" panose="05050102010706020507" pitchFamily="18" charset="2"/>
              </a:rPr>
              <a:t> </a:t>
            </a:r>
            <a:r>
              <a:rPr lang="en-US" altLang="en-US" i="1" dirty="0">
                <a:sym typeface="Symbol" panose="05050102010706020507" pitchFamily="18" charset="2"/>
              </a:rPr>
              <a:t>r </a:t>
            </a:r>
            <a:r>
              <a:rPr lang="en-US" altLang="en-US" dirty="0">
                <a:sym typeface="Symbol" panose="05050102010706020507" pitchFamily="18" charset="2"/>
              </a:rPr>
              <a:t>= </a:t>
            </a:r>
            <a:r>
              <a:rPr lang="en-US" altLang="en-US" i="1" dirty="0"/>
              <a:t>Ø</a:t>
            </a:r>
          </a:p>
        </p:txBody>
      </p:sp>
    </p:spTree>
    <p:extLst>
      <p:ext uri="{BB962C8B-B14F-4D97-AF65-F5344CB8AC3E}">
        <p14:creationId xmlns:p14="http://schemas.microsoft.com/office/powerpoint/2010/main" val="41692225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7FD5D4-8E82-4C86-9FE2-F7BE4BC3DF87}"/>
            </a:ext>
          </a:extLst>
        </p:cNvPr>
        <p:cNvGrpSpPr/>
        <p:nvPr/>
      </p:nvGrpSpPr>
      <p:grpSpPr>
        <a:xfrm>
          <a:off x="0" y="0"/>
          <a:ext cx="0" cy="0"/>
          <a:chOff x="0" y="0"/>
          <a:chExt cx="0" cy="0"/>
        </a:xfrm>
      </p:grpSpPr>
      <p:pic>
        <p:nvPicPr>
          <p:cNvPr id="10241" name="Picture 11" descr="16x9_BG-08.jpg">
            <a:extLst>
              <a:ext uri="{FF2B5EF4-FFF2-40B4-BE49-F238E27FC236}">
                <a16:creationId xmlns:a16="http://schemas.microsoft.com/office/drawing/2014/main" id="{3A88073F-C270-8C72-021F-AB5D2358C3D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03FF11D0-61AC-F545-EB5D-E24C97895D94}"/>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a:extLst>
              <a:ext uri="{FF2B5EF4-FFF2-40B4-BE49-F238E27FC236}">
                <a16:creationId xmlns:a16="http://schemas.microsoft.com/office/drawing/2014/main" id="{CD8F2B7D-0C99-07D9-D9D9-88E95B82ABC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a:extLst>
              <a:ext uri="{FF2B5EF4-FFF2-40B4-BE49-F238E27FC236}">
                <a16:creationId xmlns:a16="http://schemas.microsoft.com/office/drawing/2014/main" id="{8379D2A6-C7C0-0717-E069-1983DF13D707}"/>
              </a:ext>
            </a:extLst>
          </p:cNvPr>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Some Observations</a:t>
            </a:r>
            <a:endParaRPr lang="en-US" altLang="en-US" sz="1600" i="1" dirty="0">
              <a:solidFill>
                <a:schemeClr val="bg1"/>
              </a:solidFill>
            </a:endParaRPr>
          </a:p>
        </p:txBody>
      </p:sp>
      <p:sp>
        <p:nvSpPr>
          <p:cNvPr id="8" name="TextBox 9">
            <a:extLst>
              <a:ext uri="{FF2B5EF4-FFF2-40B4-BE49-F238E27FC236}">
                <a16:creationId xmlns:a16="http://schemas.microsoft.com/office/drawing/2014/main" id="{D966F689-35DE-2308-60C5-69F7ED5E357A}"/>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5</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W4111_002_2024_1: Lecture 4: ER, Relational, SQL (III) 		© Donald F. Ferguson, 2024</a:t>
            </a:r>
            <a:endParaRPr lang="en-US" altLang="en-US" sz="800" i="1" dirty="0">
              <a:solidFill>
                <a:schemeClr val="bg1"/>
              </a:solidFill>
            </a:endParaRPr>
          </a:p>
        </p:txBody>
      </p:sp>
    </p:spTree>
    <p:extLst>
      <p:ext uri="{BB962C8B-B14F-4D97-AF65-F5344CB8AC3E}">
        <p14:creationId xmlns:p14="http://schemas.microsoft.com/office/powerpoint/2010/main" val="74264890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2C3DE4-6DD4-C1CD-27F6-3ADFC202F5C5}"/>
            </a:ext>
          </a:extLst>
        </p:cNvPr>
        <p:cNvGrpSpPr/>
        <p:nvPr/>
      </p:nvGrpSpPr>
      <p:grpSpPr>
        <a:xfrm>
          <a:off x="0" y="0"/>
          <a:ext cx="0" cy="0"/>
          <a:chOff x="0" y="0"/>
          <a:chExt cx="0" cy="0"/>
        </a:xfrm>
      </p:grpSpPr>
      <p:sp>
        <p:nvSpPr>
          <p:cNvPr id="453634" name="Rectangle 2">
            <a:extLst>
              <a:ext uri="{FF2B5EF4-FFF2-40B4-BE49-F238E27FC236}">
                <a16:creationId xmlns:a16="http://schemas.microsoft.com/office/drawing/2014/main" id="{5DD4718F-2A70-B7C1-6AED-A3F76FD9B5B5}"/>
              </a:ext>
            </a:extLst>
          </p:cNvPr>
          <p:cNvSpPr>
            <a:spLocks noGrp="1" noChangeArrowheads="1"/>
          </p:cNvSpPr>
          <p:nvPr>
            <p:ph type="title"/>
          </p:nvPr>
        </p:nvSpPr>
        <p:spPr/>
        <p:txBody>
          <a:bodyPr/>
          <a:lstStyle/>
          <a:p>
            <a:r>
              <a:rPr lang="en-US" altLang="en-US" dirty="0"/>
              <a:t>Use of </a:t>
            </a:r>
            <a:r>
              <a:rPr lang="ja-JP" altLang="en-US" dirty="0"/>
              <a:t>“</a:t>
            </a:r>
            <a:r>
              <a:rPr lang="en-US" altLang="ja-JP" dirty="0"/>
              <a:t>exists</a:t>
            </a:r>
            <a:r>
              <a:rPr lang="ja-JP" altLang="en-US" dirty="0"/>
              <a:t>”</a:t>
            </a:r>
            <a:r>
              <a:rPr lang="en-US" altLang="ja-JP" dirty="0"/>
              <a:t> Clause</a:t>
            </a:r>
            <a:endParaRPr lang="en-US" altLang="en-US" dirty="0"/>
          </a:p>
        </p:txBody>
      </p:sp>
      <p:sp>
        <p:nvSpPr>
          <p:cNvPr id="56322" name="Rectangle 3">
            <a:extLst>
              <a:ext uri="{FF2B5EF4-FFF2-40B4-BE49-F238E27FC236}">
                <a16:creationId xmlns:a16="http://schemas.microsoft.com/office/drawing/2014/main" id="{631F4DFE-CAFB-9E9F-5D12-81921294DFC6}"/>
              </a:ext>
            </a:extLst>
          </p:cNvPr>
          <p:cNvSpPr>
            <a:spLocks noGrp="1" noChangeArrowheads="1"/>
          </p:cNvSpPr>
          <p:nvPr>
            <p:ph type="body" idx="1"/>
          </p:nvPr>
        </p:nvSpPr>
        <p:spPr>
          <a:xfrm>
            <a:off x="1719263" y="820342"/>
            <a:ext cx="5888773" cy="3677840"/>
          </a:xfrm>
        </p:spPr>
        <p:txBody>
          <a:bodyPr/>
          <a:lstStyle/>
          <a:p>
            <a:r>
              <a:rPr lang="en-US" altLang="en-US" dirty="0"/>
              <a:t>Yet another way of specifying the query “Find all courses taught in both the Fall 2017 semester and in the Spring 2018 semester”</a:t>
            </a:r>
          </a:p>
          <a:p>
            <a:pPr>
              <a:buFont typeface="Monotype Sorts" charset="2"/>
              <a:buNone/>
            </a:pPr>
            <a:r>
              <a:rPr lang="en-US" altLang="en-US" b="1" dirty="0"/>
              <a:t>	   select </a:t>
            </a:r>
            <a:r>
              <a:rPr lang="en-US" altLang="en-US" i="1" dirty="0"/>
              <a:t>course_id</a:t>
            </a:r>
            <a:br>
              <a:rPr lang="en-US" altLang="en-US" i="1" dirty="0"/>
            </a:br>
            <a:r>
              <a:rPr lang="en-US" altLang="en-US" i="1" dirty="0"/>
              <a:t>   </a:t>
            </a:r>
            <a:r>
              <a:rPr lang="en-US" altLang="en-US" b="1" dirty="0"/>
              <a:t>from </a:t>
            </a:r>
            <a:r>
              <a:rPr lang="en-US" altLang="en-US" i="1" dirty="0"/>
              <a:t>section </a:t>
            </a:r>
            <a:r>
              <a:rPr lang="en-US" altLang="en-US" b="1" dirty="0"/>
              <a:t>as </a:t>
            </a:r>
            <a:r>
              <a:rPr lang="en-US" altLang="en-US" i="1" dirty="0"/>
              <a:t>S</a:t>
            </a:r>
            <a:br>
              <a:rPr lang="en-US" altLang="en-US" i="1" dirty="0"/>
            </a:br>
            <a:r>
              <a:rPr lang="en-US" altLang="en-US" i="1" dirty="0"/>
              <a:t>   </a:t>
            </a:r>
            <a:r>
              <a:rPr lang="en-US" altLang="en-US" b="1" dirty="0"/>
              <a:t>where </a:t>
            </a:r>
            <a:r>
              <a:rPr lang="en-US" altLang="en-US" i="1" dirty="0"/>
              <a:t>semester </a:t>
            </a:r>
            <a:r>
              <a:rPr lang="en-US" altLang="en-US" dirty="0"/>
              <a:t>= 'Fall' </a:t>
            </a:r>
            <a:r>
              <a:rPr lang="en-US" altLang="en-US" b="1" dirty="0"/>
              <a:t>and </a:t>
            </a:r>
            <a:r>
              <a:rPr lang="en-US" altLang="en-US" i="1" dirty="0"/>
              <a:t>year </a:t>
            </a:r>
            <a:r>
              <a:rPr lang="en-US" altLang="en-US" dirty="0"/>
              <a:t>= 2017 </a:t>
            </a:r>
            <a:r>
              <a:rPr lang="en-US" altLang="en-US" b="1" dirty="0"/>
              <a:t>and </a:t>
            </a:r>
            <a:br>
              <a:rPr lang="en-US" altLang="en-US" b="1" dirty="0"/>
            </a:br>
            <a:r>
              <a:rPr lang="en-US" altLang="en-US" b="1" dirty="0"/>
              <a:t>               exists  </a:t>
            </a:r>
            <a:r>
              <a:rPr lang="en-US" altLang="en-US" dirty="0"/>
              <a:t>(</a:t>
            </a:r>
            <a:r>
              <a:rPr lang="en-US" altLang="en-US" b="1" dirty="0"/>
              <a:t>select </a:t>
            </a:r>
            <a:r>
              <a:rPr lang="en-US" altLang="en-US" dirty="0"/>
              <a:t>*</a:t>
            </a:r>
            <a:br>
              <a:rPr lang="en-US" altLang="en-US" dirty="0"/>
            </a:br>
            <a:r>
              <a:rPr lang="en-US" altLang="en-US" dirty="0"/>
              <a:t>                            </a:t>
            </a:r>
            <a:r>
              <a:rPr lang="en-US" altLang="en-US" b="1" dirty="0"/>
              <a:t>from </a:t>
            </a:r>
            <a:r>
              <a:rPr lang="en-US" altLang="en-US" i="1" dirty="0"/>
              <a:t>section </a:t>
            </a:r>
            <a:r>
              <a:rPr lang="en-US" altLang="en-US" b="1" dirty="0"/>
              <a:t>as </a:t>
            </a:r>
            <a:r>
              <a:rPr lang="en-US" altLang="en-US" i="1" dirty="0"/>
              <a:t>T</a:t>
            </a:r>
            <a:br>
              <a:rPr lang="en-US" altLang="en-US" i="1" dirty="0"/>
            </a:br>
            <a:r>
              <a:rPr lang="en-US" altLang="en-US" i="1" dirty="0"/>
              <a:t>                            </a:t>
            </a:r>
            <a:r>
              <a:rPr lang="en-US" altLang="en-US" b="1" dirty="0"/>
              <a:t>where </a:t>
            </a:r>
            <a:r>
              <a:rPr lang="en-US" altLang="en-US" i="1" dirty="0"/>
              <a:t>semester </a:t>
            </a:r>
            <a:r>
              <a:rPr lang="en-US" altLang="en-US" dirty="0"/>
              <a:t>= 'Spring' </a:t>
            </a:r>
            <a:r>
              <a:rPr lang="en-US" altLang="en-US" b="1" dirty="0"/>
              <a:t>and </a:t>
            </a:r>
            <a:r>
              <a:rPr lang="en-US" altLang="en-US" i="1" dirty="0"/>
              <a:t>year</a:t>
            </a:r>
            <a:r>
              <a:rPr lang="en-US" altLang="en-US" dirty="0"/>
              <a:t>= 2018 </a:t>
            </a:r>
            <a:br>
              <a:rPr lang="en-US" altLang="en-US" dirty="0"/>
            </a:br>
            <a:r>
              <a:rPr lang="en-US" altLang="en-US" dirty="0"/>
              <a:t>                                        </a:t>
            </a:r>
            <a:r>
              <a:rPr lang="en-US" altLang="en-US" b="1" dirty="0"/>
              <a:t>and </a:t>
            </a:r>
            <a:r>
              <a:rPr lang="en-US" altLang="en-US" i="1" dirty="0"/>
              <a:t>S</a:t>
            </a:r>
            <a:r>
              <a:rPr lang="en-US" altLang="en-US" dirty="0"/>
              <a:t>.</a:t>
            </a:r>
            <a:r>
              <a:rPr lang="en-US" altLang="en-US" i="1" dirty="0"/>
              <a:t>course_id </a:t>
            </a:r>
            <a:r>
              <a:rPr lang="en-US" altLang="en-US" dirty="0"/>
              <a:t>= </a:t>
            </a:r>
            <a:r>
              <a:rPr lang="en-US" altLang="en-US" i="1" dirty="0"/>
              <a:t>T</a:t>
            </a:r>
            <a:r>
              <a:rPr lang="en-US" altLang="en-US" dirty="0"/>
              <a:t>.</a:t>
            </a:r>
            <a:r>
              <a:rPr lang="en-US" altLang="en-US" i="1" dirty="0"/>
              <a:t>course_id</a:t>
            </a:r>
            <a:r>
              <a:rPr lang="en-US" altLang="en-US" dirty="0"/>
              <a:t>);</a:t>
            </a:r>
          </a:p>
          <a:p>
            <a:pPr>
              <a:buFont typeface="Monotype Sorts" charset="2"/>
              <a:buNone/>
            </a:pPr>
            <a:r>
              <a:rPr lang="en-US" altLang="en-US" sz="600" dirty="0"/>
              <a:t> </a:t>
            </a:r>
          </a:p>
          <a:p>
            <a:r>
              <a:rPr lang="en-US" altLang="en-US" b="1" dirty="0">
                <a:solidFill>
                  <a:srgbClr val="002060"/>
                </a:solidFill>
              </a:rPr>
              <a:t>Correlation name</a:t>
            </a:r>
            <a:r>
              <a:rPr lang="en-US" altLang="en-US" dirty="0"/>
              <a:t> – variable S  in the outer query</a:t>
            </a:r>
            <a:endParaRPr lang="en-US" altLang="en-US" b="1" dirty="0">
              <a:solidFill>
                <a:srgbClr val="000099"/>
              </a:solidFill>
            </a:endParaRPr>
          </a:p>
          <a:p>
            <a:r>
              <a:rPr lang="en-US" altLang="en-US" b="1" dirty="0">
                <a:solidFill>
                  <a:srgbClr val="002060"/>
                </a:solidFill>
              </a:rPr>
              <a:t>Correlated subquery </a:t>
            </a:r>
            <a:r>
              <a:rPr lang="en-US" altLang="en-US" dirty="0"/>
              <a:t>– the inner query</a:t>
            </a:r>
          </a:p>
          <a:p>
            <a:pPr>
              <a:buFont typeface="Monotype Sorts" charset="2"/>
              <a:buNone/>
            </a:pPr>
            <a:endParaRPr lang="en-US" altLang="en-US" b="1" dirty="0">
              <a:solidFill>
                <a:srgbClr val="000099"/>
              </a:solidFill>
            </a:endParaRPr>
          </a:p>
        </p:txBody>
      </p:sp>
    </p:spTree>
    <p:extLst>
      <p:ext uri="{BB962C8B-B14F-4D97-AF65-F5344CB8AC3E}">
        <p14:creationId xmlns:p14="http://schemas.microsoft.com/office/powerpoint/2010/main" val="61234792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PhAnim="0">
  <p:cSld>
    <p:spTree>
      <p:nvGrpSpPr>
        <p:cNvPr id="1" name="">
          <a:extLst>
            <a:ext uri="{FF2B5EF4-FFF2-40B4-BE49-F238E27FC236}">
              <a16:creationId xmlns:a16="http://schemas.microsoft.com/office/drawing/2014/main" id="{038F6E65-49C8-6D2A-D3D5-CF80B07FAD83}"/>
            </a:ext>
          </a:extLst>
        </p:cNvPr>
        <p:cNvGrpSpPr/>
        <p:nvPr/>
      </p:nvGrpSpPr>
      <p:grpSpPr>
        <a:xfrm>
          <a:off x="0" y="0"/>
          <a:ext cx="0" cy="0"/>
          <a:chOff x="0" y="0"/>
          <a:chExt cx="0" cy="0"/>
        </a:xfrm>
      </p:grpSpPr>
      <p:sp>
        <p:nvSpPr>
          <p:cNvPr id="454658" name="Rectangle 2">
            <a:extLst>
              <a:ext uri="{FF2B5EF4-FFF2-40B4-BE49-F238E27FC236}">
                <a16:creationId xmlns:a16="http://schemas.microsoft.com/office/drawing/2014/main" id="{0817BE68-DC06-9224-1E2B-A15E173EBF9C}"/>
              </a:ext>
            </a:extLst>
          </p:cNvPr>
          <p:cNvSpPr>
            <a:spLocks noGrp="1" noChangeArrowheads="1"/>
          </p:cNvSpPr>
          <p:nvPr>
            <p:ph type="title"/>
          </p:nvPr>
        </p:nvSpPr>
        <p:spPr/>
        <p:txBody>
          <a:bodyPr/>
          <a:lstStyle/>
          <a:p>
            <a:r>
              <a:rPr lang="en-US" altLang="en-US" dirty="0"/>
              <a:t>Use of </a:t>
            </a:r>
            <a:r>
              <a:rPr lang="ja-JP" altLang="en-US" dirty="0"/>
              <a:t>“</a:t>
            </a:r>
            <a:r>
              <a:rPr lang="en-US" altLang="ja-JP" dirty="0"/>
              <a:t>not exists</a:t>
            </a:r>
            <a:r>
              <a:rPr lang="ja-JP" altLang="en-US" dirty="0"/>
              <a:t>”</a:t>
            </a:r>
            <a:r>
              <a:rPr lang="en-US" altLang="ja-JP" dirty="0"/>
              <a:t> Clause</a:t>
            </a:r>
            <a:endParaRPr lang="en-US" altLang="en-US" dirty="0"/>
          </a:p>
        </p:txBody>
      </p:sp>
      <p:sp>
        <p:nvSpPr>
          <p:cNvPr id="57346" name="Rectangle 3">
            <a:extLst>
              <a:ext uri="{FF2B5EF4-FFF2-40B4-BE49-F238E27FC236}">
                <a16:creationId xmlns:a16="http://schemas.microsoft.com/office/drawing/2014/main" id="{67E111DE-D5EF-14C9-8433-723886788DDE}"/>
              </a:ext>
            </a:extLst>
          </p:cNvPr>
          <p:cNvSpPr>
            <a:spLocks noGrp="1" noChangeArrowheads="1"/>
          </p:cNvSpPr>
          <p:nvPr>
            <p:ph type="body" idx="1"/>
          </p:nvPr>
        </p:nvSpPr>
        <p:spPr>
          <a:xfrm>
            <a:off x="1719263" y="829866"/>
            <a:ext cx="5677827" cy="3458943"/>
          </a:xfrm>
        </p:spPr>
        <p:txBody>
          <a:bodyPr/>
          <a:lstStyle/>
          <a:p>
            <a:pPr>
              <a:tabLst>
                <a:tab pos="346472" algn="l"/>
                <a:tab pos="770335" algn="l"/>
                <a:tab pos="1160860" algn="l"/>
              </a:tabLst>
            </a:pPr>
            <a:r>
              <a:rPr lang="en-US" altLang="en-US" dirty="0"/>
              <a:t>Find all students who have taken all courses offered in the Biology department.</a:t>
            </a:r>
          </a:p>
          <a:p>
            <a:pPr>
              <a:tabLst>
                <a:tab pos="346472" algn="l"/>
                <a:tab pos="770335" algn="l"/>
                <a:tab pos="1160860" algn="l"/>
              </a:tabLst>
            </a:pPr>
            <a:endParaRPr lang="en-US" altLang="en-US" dirty="0"/>
          </a:p>
          <a:p>
            <a:pPr>
              <a:tabLst>
                <a:tab pos="346472" algn="l"/>
                <a:tab pos="770335" algn="l"/>
                <a:tab pos="1160860" algn="l"/>
              </a:tabLst>
            </a:pPr>
            <a:endParaRPr lang="en-US" altLang="en-US" dirty="0"/>
          </a:p>
          <a:p>
            <a:pPr>
              <a:tabLst>
                <a:tab pos="346472" algn="l"/>
                <a:tab pos="770335" algn="l"/>
                <a:tab pos="1160860" algn="l"/>
              </a:tabLst>
            </a:pPr>
            <a:endParaRPr lang="en-US" altLang="en-US" dirty="0"/>
          </a:p>
          <a:p>
            <a:pPr>
              <a:tabLst>
                <a:tab pos="346472" algn="l"/>
                <a:tab pos="770335" algn="l"/>
                <a:tab pos="1160860" algn="l"/>
              </a:tabLst>
            </a:pPr>
            <a:endParaRPr lang="en-US" altLang="en-US" dirty="0"/>
          </a:p>
          <a:p>
            <a:pPr>
              <a:tabLst>
                <a:tab pos="346472" algn="l"/>
                <a:tab pos="770335" algn="l"/>
                <a:tab pos="1160860" algn="l"/>
              </a:tabLst>
            </a:pPr>
            <a:endParaRPr lang="en-US" altLang="en-US" dirty="0"/>
          </a:p>
          <a:p>
            <a:pPr>
              <a:tabLst>
                <a:tab pos="346472" algn="l"/>
                <a:tab pos="770335" algn="l"/>
                <a:tab pos="1160860" algn="l"/>
              </a:tabLst>
            </a:pPr>
            <a:endParaRPr lang="en-US" altLang="en-US" dirty="0"/>
          </a:p>
          <a:p>
            <a:pPr>
              <a:tabLst>
                <a:tab pos="346472" algn="l"/>
                <a:tab pos="770335" algn="l"/>
                <a:tab pos="1160860" algn="l"/>
              </a:tabLst>
            </a:pPr>
            <a:endParaRPr lang="en-US" altLang="en-US" dirty="0"/>
          </a:p>
          <a:p>
            <a:pPr>
              <a:tabLst>
                <a:tab pos="346472" algn="l"/>
                <a:tab pos="770335" algn="l"/>
                <a:tab pos="1160860" algn="l"/>
              </a:tabLst>
            </a:pPr>
            <a:endParaRPr lang="en-US" altLang="en-US" dirty="0"/>
          </a:p>
          <a:p>
            <a:pPr>
              <a:tabLst>
                <a:tab pos="346472" algn="l"/>
                <a:tab pos="770335" algn="l"/>
                <a:tab pos="1160860" algn="l"/>
              </a:tabLst>
            </a:pPr>
            <a:endParaRPr lang="en-US" altLang="en-US" dirty="0"/>
          </a:p>
          <a:p>
            <a:pPr>
              <a:tabLst>
                <a:tab pos="346472" algn="l"/>
                <a:tab pos="770335" algn="l"/>
                <a:tab pos="1160860" algn="l"/>
              </a:tabLst>
            </a:pPr>
            <a:r>
              <a:rPr lang="en-US" altLang="en-US" dirty="0"/>
              <a:t>Note that X – Y = Ø   </a:t>
            </a:r>
            <a:r>
              <a:rPr lang="en-US" altLang="en-US" dirty="0">
                <a:sym typeface="Symbol" panose="05050102010706020507" pitchFamily="18" charset="2"/>
              </a:rPr>
              <a:t>   X Y</a:t>
            </a:r>
            <a:endParaRPr lang="en-US" altLang="en-US" dirty="0"/>
          </a:p>
          <a:p>
            <a:pPr>
              <a:tabLst>
                <a:tab pos="346472" algn="l"/>
                <a:tab pos="770335" algn="l"/>
                <a:tab pos="1160860" algn="l"/>
              </a:tabLst>
            </a:pPr>
            <a:r>
              <a:rPr lang="en-US" altLang="en-US" dirty="0">
                <a:sym typeface="Symbol" panose="05050102010706020507" pitchFamily="18" charset="2"/>
              </a:rPr>
              <a:t>Note: Cannot write this query using = all and its variants</a:t>
            </a:r>
            <a:endParaRPr lang="en-US" altLang="en-US" dirty="0"/>
          </a:p>
        </p:txBody>
      </p:sp>
      <p:sp>
        <p:nvSpPr>
          <p:cNvPr id="57347" name="Text Box 4">
            <a:extLst>
              <a:ext uri="{FF2B5EF4-FFF2-40B4-BE49-F238E27FC236}">
                <a16:creationId xmlns:a16="http://schemas.microsoft.com/office/drawing/2014/main" id="{AA052AD0-BB57-DBBA-23B6-CD76C138EC34}"/>
              </a:ext>
            </a:extLst>
          </p:cNvPr>
          <p:cNvSpPr txBox="1">
            <a:spLocks noChangeArrowheads="1"/>
          </p:cNvSpPr>
          <p:nvPr/>
        </p:nvSpPr>
        <p:spPr bwMode="auto">
          <a:xfrm>
            <a:off x="2445375" y="1339025"/>
            <a:ext cx="5125857" cy="2712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0"/>
              </a:spcBef>
              <a:spcAft>
                <a:spcPct val="0"/>
              </a:spcAft>
              <a:buClrTx/>
              <a:buSzTx/>
              <a:buFontTx/>
              <a:buNone/>
              <a:tabLst/>
              <a:defRPr/>
            </a:pPr>
            <a:r>
              <a:rPr kumimoji="1"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select distinct </a:t>
            </a:r>
            <a:r>
              <a:rPr kumimoji="1"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a:t>
            </a:r>
            <a:r>
              <a:rPr kumimoji="1"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r>
              <a:rPr kumimoji="1"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ID</a:t>
            </a:r>
            <a:r>
              <a:rPr kumimoji="1"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1"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a:t>
            </a:r>
            <a:r>
              <a:rPr kumimoji="1"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r>
              <a:rPr kumimoji="1"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name</a:t>
            </a:r>
          </a:p>
          <a:p>
            <a:pPr marL="0" marR="0" lvl="0" indent="0" algn="l" defTabSz="685800" rtl="0" eaLnBrk="0" fontAlgn="base" latinLnBrk="0" hangingPunct="0">
              <a:lnSpc>
                <a:spcPct val="100000"/>
              </a:lnSpc>
              <a:spcBef>
                <a:spcPct val="0"/>
              </a:spcBef>
              <a:spcAft>
                <a:spcPct val="0"/>
              </a:spcAft>
              <a:buClrTx/>
              <a:buSzTx/>
              <a:buFontTx/>
              <a:buNone/>
              <a:tabLst/>
              <a:defRPr/>
            </a:pPr>
            <a:r>
              <a:rPr kumimoji="1"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from </a:t>
            </a:r>
            <a:r>
              <a:rPr kumimoji="1"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student </a:t>
            </a:r>
            <a:r>
              <a:rPr kumimoji="1"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as </a:t>
            </a:r>
            <a:r>
              <a:rPr kumimoji="1"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a:t>
            </a:r>
          </a:p>
          <a:p>
            <a:pPr marL="0" marR="0" lvl="0" indent="0" algn="l" defTabSz="685800" rtl="0" eaLnBrk="0" fontAlgn="base" latinLnBrk="0" hangingPunct="0">
              <a:lnSpc>
                <a:spcPct val="100000"/>
              </a:lnSpc>
              <a:spcBef>
                <a:spcPct val="0"/>
              </a:spcBef>
              <a:spcAft>
                <a:spcPct val="0"/>
              </a:spcAft>
              <a:buClrTx/>
              <a:buSzTx/>
              <a:buFontTx/>
              <a:buNone/>
              <a:tabLst/>
              <a:defRPr/>
            </a:pPr>
            <a:r>
              <a:rPr kumimoji="1"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where not exists </a:t>
            </a:r>
            <a:r>
              <a:rPr kumimoji="1"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1"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select </a:t>
            </a:r>
            <a:r>
              <a:rPr kumimoji="1" lang="en-US" altLang="en-US" sz="1200"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course_id</a:t>
            </a:r>
            <a:endParaRPr kumimoji="1"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a:p>
            <a:pPr marL="0" marR="0" lvl="0" indent="0" algn="l" defTabSz="685800" rtl="0" eaLnBrk="0" fontAlgn="base" latinLnBrk="0" hangingPunct="0">
              <a:lnSpc>
                <a:spcPct val="100000"/>
              </a:lnSpc>
              <a:spcBef>
                <a:spcPct val="0"/>
              </a:spcBef>
              <a:spcAft>
                <a:spcPct val="0"/>
              </a:spcAft>
              <a:buClrTx/>
              <a:buSzTx/>
              <a:buFontTx/>
              <a:buNone/>
              <a:tabLst/>
              <a:defRPr/>
            </a:pPr>
            <a:r>
              <a:rPr kumimoji="1"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from </a:t>
            </a:r>
            <a:r>
              <a:rPr kumimoji="1"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course</a:t>
            </a:r>
          </a:p>
          <a:p>
            <a:pPr marL="0" marR="0" lvl="0" indent="0" algn="l" defTabSz="685800" rtl="0" eaLnBrk="0" fontAlgn="base" latinLnBrk="0" hangingPunct="0">
              <a:lnSpc>
                <a:spcPct val="100000"/>
              </a:lnSpc>
              <a:spcBef>
                <a:spcPct val="0"/>
              </a:spcBef>
              <a:spcAft>
                <a:spcPct val="0"/>
              </a:spcAft>
              <a:buClrTx/>
              <a:buSzTx/>
              <a:buFontTx/>
              <a:buNone/>
              <a:tabLst/>
              <a:defRPr/>
            </a:pPr>
            <a:r>
              <a:rPr kumimoji="1"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where </a:t>
            </a:r>
            <a:r>
              <a:rPr kumimoji="1" lang="en-US" altLang="en-US" sz="1200"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dept_name</a:t>
            </a:r>
            <a:r>
              <a:rPr kumimoji="1"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1"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'Biology')</a:t>
            </a:r>
          </a:p>
          <a:p>
            <a:pPr marL="0" marR="0" lvl="0" indent="0" algn="l" defTabSz="685800" rtl="0" eaLnBrk="0" fontAlgn="base" latinLnBrk="0" hangingPunct="0">
              <a:lnSpc>
                <a:spcPct val="100000"/>
              </a:lnSpc>
              <a:spcBef>
                <a:spcPct val="0"/>
              </a:spcBef>
              <a:spcAft>
                <a:spcPct val="0"/>
              </a:spcAft>
              <a:buClrTx/>
              <a:buSzTx/>
              <a:buFontTx/>
              <a:buNone/>
              <a:tabLst/>
              <a:defRPr/>
            </a:pPr>
            <a:r>
              <a:rPr kumimoji="1"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except</a:t>
            </a:r>
          </a:p>
          <a:p>
            <a:pPr marL="0" marR="0" lvl="0" indent="0" algn="l" defTabSz="685800" rtl="0" eaLnBrk="0" fontAlgn="base" latinLnBrk="0" hangingPunct="0">
              <a:lnSpc>
                <a:spcPct val="100000"/>
              </a:lnSpc>
              <a:spcBef>
                <a:spcPct val="0"/>
              </a:spcBef>
              <a:spcAft>
                <a:spcPct val="0"/>
              </a:spcAft>
              <a:buClrTx/>
              <a:buSzTx/>
              <a:buFontTx/>
              <a:buNone/>
              <a:tabLst/>
              <a:defRPr/>
            </a:pPr>
            <a:r>
              <a:rPr kumimoji="1"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1"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select </a:t>
            </a:r>
            <a:r>
              <a:rPr kumimoji="1" lang="en-US" altLang="en-US" sz="1200"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T</a:t>
            </a:r>
            <a:r>
              <a:rPr kumimoji="1" lang="en-US" altLang="en-US" sz="1200" b="0" i="0"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a:t>
            </a:r>
            <a:r>
              <a:rPr kumimoji="1" lang="en-US" altLang="en-US" sz="1200"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course_id</a:t>
            </a:r>
            <a:endParaRPr kumimoji="1"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a:p>
            <a:pPr marL="0" marR="0" lvl="0" indent="0" algn="l" defTabSz="685800" rtl="0" eaLnBrk="0" fontAlgn="base" latinLnBrk="0" hangingPunct="0">
              <a:lnSpc>
                <a:spcPct val="100000"/>
              </a:lnSpc>
              <a:spcBef>
                <a:spcPct val="0"/>
              </a:spcBef>
              <a:spcAft>
                <a:spcPct val="0"/>
              </a:spcAft>
              <a:buClrTx/>
              <a:buSzTx/>
              <a:buFontTx/>
              <a:buNone/>
              <a:tabLst/>
              <a:defRPr/>
            </a:pPr>
            <a:r>
              <a:rPr kumimoji="1"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from </a:t>
            </a:r>
            <a:r>
              <a:rPr kumimoji="1"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takes </a:t>
            </a:r>
            <a:r>
              <a:rPr kumimoji="1"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as </a:t>
            </a:r>
            <a:r>
              <a:rPr kumimoji="1"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T</a:t>
            </a:r>
          </a:p>
          <a:p>
            <a:pPr marL="0" marR="0" lvl="0" indent="0" algn="l" defTabSz="685800" rtl="0" eaLnBrk="0" fontAlgn="base" latinLnBrk="0" hangingPunct="0">
              <a:lnSpc>
                <a:spcPct val="100000"/>
              </a:lnSpc>
              <a:spcBef>
                <a:spcPct val="0"/>
              </a:spcBef>
              <a:spcAft>
                <a:spcPct val="0"/>
              </a:spcAft>
              <a:buClrTx/>
              <a:buSzTx/>
              <a:buFontTx/>
              <a:buNone/>
              <a:tabLst/>
              <a:defRPr/>
            </a:pPr>
            <a:r>
              <a:rPr kumimoji="1" lang="en-US" altLang="en-US" sz="1200"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where </a:t>
            </a:r>
            <a:r>
              <a:rPr kumimoji="1"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a:t>
            </a:r>
            <a:r>
              <a:rPr kumimoji="1"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r>
              <a:rPr kumimoji="1"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ID </a:t>
            </a:r>
            <a:r>
              <a:rPr kumimoji="1"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1"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T</a:t>
            </a:r>
            <a:r>
              <a:rPr kumimoji="1"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r>
              <a:rPr kumimoji="1" lang="en-US" altLang="en-US" sz="1200"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ID</a:t>
            </a:r>
            <a:r>
              <a:rPr kumimoji="1"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p>
          <a:p>
            <a:pPr marL="214313" marR="0" lvl="0" indent="0" algn="l" defTabSz="685800" rtl="0" eaLnBrk="0" fontAlgn="base" latinLnBrk="0" hangingPunct="0">
              <a:lnSpc>
                <a:spcPct val="100000"/>
              </a:lnSpc>
              <a:spcBef>
                <a:spcPct val="0"/>
              </a:spcBef>
              <a:spcAft>
                <a:spcPct val="0"/>
              </a:spcAft>
              <a:buClr>
                <a:srgbClr val="FF9933"/>
              </a:buClr>
              <a:buSzPct val="110000"/>
              <a:buFontTx/>
              <a:buNone/>
              <a:tabLst/>
              <a:defRPr/>
            </a:pPr>
            <a:endParaRPr kumimoji="1"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a:p>
            <a:pPr marL="428625" marR="0" lvl="0" indent="-214313" algn="l" defTabSz="685800" rtl="0" eaLnBrk="0" fontAlgn="base" latinLnBrk="0" hangingPunct="0">
              <a:lnSpc>
                <a:spcPct val="100000"/>
              </a:lnSpc>
              <a:spcBef>
                <a:spcPct val="0"/>
              </a:spcBef>
              <a:spcAft>
                <a:spcPct val="0"/>
              </a:spcAft>
              <a:buClr>
                <a:srgbClr val="FF9933"/>
              </a:buClr>
              <a:buSzPct val="110000"/>
              <a:buFont typeface="Arial" panose="020B0604020202020204" pitchFamily="34" charset="0"/>
              <a:buChar char="•"/>
              <a:tabLst/>
              <a:defRPr/>
            </a:pP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First nested query lists all courses offered in Biology</a:t>
            </a:r>
          </a:p>
          <a:p>
            <a:pPr marL="428625" marR="0" lvl="0" indent="-214313" algn="l" defTabSz="685800" rtl="0" eaLnBrk="0" fontAlgn="base" latinLnBrk="0" hangingPunct="0">
              <a:lnSpc>
                <a:spcPct val="100000"/>
              </a:lnSpc>
              <a:spcBef>
                <a:spcPct val="0"/>
              </a:spcBef>
              <a:spcAft>
                <a:spcPct val="0"/>
              </a:spcAft>
              <a:buClr>
                <a:srgbClr val="FF9933"/>
              </a:buClr>
              <a:buSzPct val="110000"/>
              <a:buFont typeface="Arial" panose="020B0604020202020204" pitchFamily="34" charset="0"/>
              <a:buChar char="•"/>
              <a:tabLst/>
              <a:defRPr/>
            </a:pP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Second nested query lists all courses a particular student took</a:t>
            </a:r>
          </a:p>
          <a:p>
            <a:pPr marL="214313" marR="0" lvl="0" indent="0" algn="l" defTabSz="685800" rtl="0" eaLnBrk="0" fontAlgn="base" latinLnBrk="0" hangingPunct="0">
              <a:lnSpc>
                <a:spcPct val="100000"/>
              </a:lnSpc>
              <a:spcBef>
                <a:spcPct val="0"/>
              </a:spcBef>
              <a:spcAft>
                <a:spcPct val="0"/>
              </a:spcAft>
              <a:buClr>
                <a:srgbClr val="FF9933"/>
              </a:buClr>
              <a:buSzPct val="90000"/>
              <a:buFontTx/>
              <a:buNone/>
              <a:tabLst/>
              <a:defRPr/>
            </a:pPr>
            <a:endPar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a:p>
            <a:pPr marL="0" marR="0" lvl="0" indent="0" algn="l" defTabSz="685800" rtl="0" eaLnBrk="0" fontAlgn="base" latinLnBrk="0" hangingPunct="0">
              <a:lnSpc>
                <a:spcPct val="100000"/>
              </a:lnSpc>
              <a:spcBef>
                <a:spcPct val="0"/>
              </a:spcBef>
              <a:spcAft>
                <a:spcPct val="0"/>
              </a:spcAft>
              <a:buClrTx/>
              <a:buSzTx/>
              <a:buFontTx/>
              <a:buNone/>
              <a:tabLst/>
              <a:defRPr/>
            </a:pPr>
            <a:endParaRPr kumimoji="1"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Tree>
    <p:extLst>
      <p:ext uri="{BB962C8B-B14F-4D97-AF65-F5344CB8AC3E}">
        <p14:creationId xmlns:p14="http://schemas.microsoft.com/office/powerpoint/2010/main" val="88823141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BB6165-734C-6EF4-A7A7-8725E03A8401}"/>
            </a:ext>
          </a:extLst>
        </p:cNvPr>
        <p:cNvGrpSpPr/>
        <p:nvPr/>
      </p:nvGrpSpPr>
      <p:grpSpPr>
        <a:xfrm>
          <a:off x="0" y="0"/>
          <a:ext cx="0" cy="0"/>
          <a:chOff x="0" y="0"/>
          <a:chExt cx="0" cy="0"/>
        </a:xfrm>
      </p:grpSpPr>
      <p:sp>
        <p:nvSpPr>
          <p:cNvPr id="456706" name="Rectangle 2">
            <a:extLst>
              <a:ext uri="{FF2B5EF4-FFF2-40B4-BE49-F238E27FC236}">
                <a16:creationId xmlns:a16="http://schemas.microsoft.com/office/drawing/2014/main" id="{42251ACC-64C4-B800-EF10-1966AAAA8FD6}"/>
              </a:ext>
            </a:extLst>
          </p:cNvPr>
          <p:cNvSpPr>
            <a:spLocks noGrp="1" noChangeArrowheads="1"/>
          </p:cNvSpPr>
          <p:nvPr>
            <p:ph type="title"/>
          </p:nvPr>
        </p:nvSpPr>
        <p:spPr>
          <a:xfrm>
            <a:off x="1728788" y="114300"/>
            <a:ext cx="6057900" cy="457200"/>
          </a:xfrm>
        </p:spPr>
        <p:txBody>
          <a:bodyPr/>
          <a:lstStyle/>
          <a:p>
            <a:r>
              <a:rPr lang="en-US" altLang="en-US" dirty="0"/>
              <a:t>Test for Absence of Duplicate Tuples</a:t>
            </a:r>
          </a:p>
        </p:txBody>
      </p:sp>
      <p:sp>
        <p:nvSpPr>
          <p:cNvPr id="58370" name="Rectangle 3">
            <a:extLst>
              <a:ext uri="{FF2B5EF4-FFF2-40B4-BE49-F238E27FC236}">
                <a16:creationId xmlns:a16="http://schemas.microsoft.com/office/drawing/2014/main" id="{A9AA4DF9-937B-B3D6-9DBE-D138E35B542C}"/>
              </a:ext>
            </a:extLst>
          </p:cNvPr>
          <p:cNvSpPr>
            <a:spLocks noGrp="1" noChangeArrowheads="1"/>
          </p:cNvSpPr>
          <p:nvPr>
            <p:ph type="body" idx="1"/>
          </p:nvPr>
        </p:nvSpPr>
        <p:spPr>
          <a:xfrm>
            <a:off x="1728788" y="825485"/>
            <a:ext cx="5624370" cy="3275409"/>
          </a:xfrm>
        </p:spPr>
        <p:txBody>
          <a:bodyPr/>
          <a:lstStyle/>
          <a:p>
            <a:pPr>
              <a:tabLst>
                <a:tab pos="602456" algn="l"/>
                <a:tab pos="1160860" algn="l"/>
              </a:tabLst>
            </a:pPr>
            <a:r>
              <a:rPr lang="en-US" altLang="en-US" dirty="0"/>
              <a:t>The </a:t>
            </a:r>
            <a:r>
              <a:rPr lang="en-US" altLang="en-US" b="1" dirty="0">
                <a:solidFill>
                  <a:srgbClr val="002060"/>
                </a:solidFill>
              </a:rPr>
              <a:t>unique</a:t>
            </a:r>
            <a:r>
              <a:rPr lang="en-US" altLang="en-US" dirty="0"/>
              <a:t> construct tests whether a subquery has any duplicate tuples in its result.</a:t>
            </a:r>
          </a:p>
          <a:p>
            <a:pPr>
              <a:tabLst>
                <a:tab pos="602456" algn="l"/>
                <a:tab pos="1160860" algn="l"/>
              </a:tabLst>
            </a:pPr>
            <a:r>
              <a:rPr lang="en-US" altLang="en-US" dirty="0"/>
              <a:t>The </a:t>
            </a:r>
            <a:r>
              <a:rPr lang="en-US" altLang="en-US" b="1" dirty="0">
                <a:solidFill>
                  <a:srgbClr val="002060"/>
                </a:solidFill>
              </a:rPr>
              <a:t>unique</a:t>
            </a:r>
            <a:r>
              <a:rPr lang="en-US" altLang="en-US" dirty="0"/>
              <a:t> construct evaluates to “true” if a given subquery contains no duplicates .</a:t>
            </a:r>
          </a:p>
          <a:p>
            <a:pPr>
              <a:tabLst>
                <a:tab pos="602456" algn="l"/>
                <a:tab pos="1160860" algn="l"/>
              </a:tabLst>
            </a:pPr>
            <a:r>
              <a:rPr lang="en-US" altLang="en-US" dirty="0"/>
              <a:t>Find all courses that were offered at most once in 2017</a:t>
            </a:r>
          </a:p>
          <a:p>
            <a:pPr lvl="1">
              <a:buNone/>
              <a:tabLst>
                <a:tab pos="602456" algn="l"/>
                <a:tab pos="1160860" algn="l"/>
              </a:tabLst>
            </a:pPr>
            <a:r>
              <a:rPr lang="en-US" altLang="en-US" b="1" dirty="0"/>
              <a:t>    select </a:t>
            </a:r>
            <a:r>
              <a:rPr lang="en-US" altLang="en-US" i="1" dirty="0" err="1"/>
              <a:t>T</a:t>
            </a:r>
            <a:r>
              <a:rPr lang="en-US" altLang="en-US" dirty="0" err="1"/>
              <a:t>.</a:t>
            </a:r>
            <a:r>
              <a:rPr lang="en-US" altLang="en-US" i="1" dirty="0" err="1"/>
              <a:t>course_id</a:t>
            </a:r>
            <a:br>
              <a:rPr lang="en-US" altLang="en-US" i="1" dirty="0"/>
            </a:br>
            <a:r>
              <a:rPr lang="en-US" altLang="en-US" b="1" dirty="0"/>
              <a:t>from </a:t>
            </a:r>
            <a:r>
              <a:rPr lang="en-US" altLang="en-US" i="1" dirty="0"/>
              <a:t>course </a:t>
            </a:r>
            <a:r>
              <a:rPr lang="en-US" altLang="en-US" b="1" dirty="0"/>
              <a:t>as </a:t>
            </a:r>
            <a:r>
              <a:rPr lang="en-US" altLang="en-US" i="1" dirty="0"/>
              <a:t>T</a:t>
            </a:r>
            <a:br>
              <a:rPr lang="en-US" altLang="en-US" i="1" dirty="0"/>
            </a:br>
            <a:r>
              <a:rPr lang="en-US" altLang="en-US" b="1" dirty="0"/>
              <a:t>where unique </a:t>
            </a:r>
            <a:r>
              <a:rPr lang="en-US" altLang="en-US" dirty="0"/>
              <a:t>( </a:t>
            </a:r>
            <a:r>
              <a:rPr lang="en-US" altLang="en-US" b="1" dirty="0"/>
              <a:t>select </a:t>
            </a:r>
            <a:r>
              <a:rPr lang="en-US" altLang="en-US" i="1" dirty="0" err="1"/>
              <a:t>R</a:t>
            </a:r>
            <a:r>
              <a:rPr lang="en-US" altLang="en-US" dirty="0" err="1"/>
              <a:t>.</a:t>
            </a:r>
            <a:r>
              <a:rPr lang="en-US" altLang="en-US" i="1" dirty="0" err="1"/>
              <a:t>course_id</a:t>
            </a:r>
            <a:br>
              <a:rPr lang="en-US" altLang="en-US" i="1" dirty="0"/>
            </a:br>
            <a:r>
              <a:rPr lang="en-US" altLang="en-US" i="1" dirty="0"/>
              <a:t>                           </a:t>
            </a:r>
            <a:r>
              <a:rPr lang="en-US" altLang="en-US" b="1" dirty="0"/>
              <a:t>from </a:t>
            </a:r>
            <a:r>
              <a:rPr lang="en-US" altLang="en-US" i="1" dirty="0"/>
              <a:t>section </a:t>
            </a:r>
            <a:r>
              <a:rPr lang="en-US" altLang="en-US" b="1" dirty="0"/>
              <a:t>as </a:t>
            </a:r>
            <a:r>
              <a:rPr lang="en-US" altLang="en-US" i="1" dirty="0"/>
              <a:t>R</a:t>
            </a:r>
            <a:br>
              <a:rPr lang="en-US" altLang="en-US" i="1" dirty="0"/>
            </a:br>
            <a:r>
              <a:rPr lang="en-US" altLang="en-US" i="1" dirty="0"/>
              <a:t>                           </a:t>
            </a:r>
            <a:r>
              <a:rPr lang="en-US" altLang="en-US" b="1" dirty="0"/>
              <a:t>where </a:t>
            </a:r>
            <a:r>
              <a:rPr lang="en-US" altLang="en-US" i="1" dirty="0" err="1"/>
              <a:t>T</a:t>
            </a:r>
            <a:r>
              <a:rPr lang="en-US" altLang="en-US" dirty="0" err="1"/>
              <a:t>.</a:t>
            </a:r>
            <a:r>
              <a:rPr lang="en-US" altLang="en-US" i="1" dirty="0" err="1"/>
              <a:t>course_id</a:t>
            </a:r>
            <a:r>
              <a:rPr lang="en-US" altLang="en-US" dirty="0"/>
              <a:t>= </a:t>
            </a:r>
            <a:r>
              <a:rPr lang="en-US" altLang="en-US" i="1" dirty="0" err="1"/>
              <a:t>R</a:t>
            </a:r>
            <a:r>
              <a:rPr lang="en-US" altLang="en-US" dirty="0" err="1"/>
              <a:t>.</a:t>
            </a:r>
            <a:r>
              <a:rPr lang="en-US" altLang="en-US" i="1" dirty="0" err="1"/>
              <a:t>course_id</a:t>
            </a:r>
            <a:r>
              <a:rPr lang="en-US" altLang="en-US" i="1" dirty="0"/>
              <a:t> </a:t>
            </a:r>
            <a:br>
              <a:rPr lang="en-US" altLang="en-US" i="1" dirty="0"/>
            </a:br>
            <a:r>
              <a:rPr lang="en-US" altLang="en-US" i="1" dirty="0"/>
              <a:t>                                       </a:t>
            </a:r>
            <a:r>
              <a:rPr lang="en-US" altLang="en-US" b="1" dirty="0"/>
              <a:t>and </a:t>
            </a:r>
            <a:r>
              <a:rPr lang="en-US" altLang="en-US" i="1" dirty="0" err="1"/>
              <a:t>R</a:t>
            </a:r>
            <a:r>
              <a:rPr lang="en-US" altLang="en-US" dirty="0" err="1"/>
              <a:t>.</a:t>
            </a:r>
            <a:r>
              <a:rPr lang="en-US" altLang="en-US" i="1" dirty="0" err="1"/>
              <a:t>year</a:t>
            </a:r>
            <a:r>
              <a:rPr lang="en-US" altLang="en-US" i="1" dirty="0"/>
              <a:t> </a:t>
            </a:r>
            <a:r>
              <a:rPr lang="en-US" altLang="en-US" dirty="0"/>
              <a:t>= 2017);</a:t>
            </a:r>
          </a:p>
        </p:txBody>
      </p:sp>
    </p:spTree>
    <p:extLst>
      <p:ext uri="{BB962C8B-B14F-4D97-AF65-F5344CB8AC3E}">
        <p14:creationId xmlns:p14="http://schemas.microsoft.com/office/powerpoint/2010/main" val="407020135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26737C-1534-CBCE-CF55-AB5710D355F1}"/>
            </a:ext>
          </a:extLst>
        </p:cNvPr>
        <p:cNvGrpSpPr/>
        <p:nvPr/>
      </p:nvGrpSpPr>
      <p:grpSpPr>
        <a:xfrm>
          <a:off x="0" y="0"/>
          <a:ext cx="0" cy="0"/>
          <a:chOff x="0" y="0"/>
          <a:chExt cx="0" cy="0"/>
        </a:xfrm>
      </p:grpSpPr>
      <p:sp>
        <p:nvSpPr>
          <p:cNvPr id="458754" name="Rectangle 2">
            <a:extLst>
              <a:ext uri="{FF2B5EF4-FFF2-40B4-BE49-F238E27FC236}">
                <a16:creationId xmlns:a16="http://schemas.microsoft.com/office/drawing/2014/main" id="{67905AA6-4DF7-D4BC-4EE8-C201563CDBD0}"/>
              </a:ext>
            </a:extLst>
          </p:cNvPr>
          <p:cNvSpPr>
            <a:spLocks noGrp="1" noChangeArrowheads="1"/>
          </p:cNvSpPr>
          <p:nvPr>
            <p:ph type="title"/>
          </p:nvPr>
        </p:nvSpPr>
        <p:spPr>
          <a:xfrm>
            <a:off x="1719263" y="1852613"/>
            <a:ext cx="6057900" cy="457200"/>
          </a:xfrm>
        </p:spPr>
        <p:txBody>
          <a:bodyPr/>
          <a:lstStyle/>
          <a:p>
            <a:r>
              <a:rPr lang="en-US" altLang="en-US" dirty="0"/>
              <a:t>Subqueries in the From Clause</a:t>
            </a:r>
          </a:p>
        </p:txBody>
      </p:sp>
    </p:spTree>
    <p:extLst>
      <p:ext uri="{BB962C8B-B14F-4D97-AF65-F5344CB8AC3E}">
        <p14:creationId xmlns:p14="http://schemas.microsoft.com/office/powerpoint/2010/main" val="123102144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F0C8C9-AA0D-0C47-6AD8-63392F8CF631}"/>
            </a:ext>
          </a:extLst>
        </p:cNvPr>
        <p:cNvGrpSpPr/>
        <p:nvPr/>
      </p:nvGrpSpPr>
      <p:grpSpPr>
        <a:xfrm>
          <a:off x="0" y="0"/>
          <a:ext cx="0" cy="0"/>
          <a:chOff x="0" y="0"/>
          <a:chExt cx="0" cy="0"/>
        </a:xfrm>
      </p:grpSpPr>
      <p:sp>
        <p:nvSpPr>
          <p:cNvPr id="458754" name="Rectangle 2">
            <a:extLst>
              <a:ext uri="{FF2B5EF4-FFF2-40B4-BE49-F238E27FC236}">
                <a16:creationId xmlns:a16="http://schemas.microsoft.com/office/drawing/2014/main" id="{99D23A38-C1DC-EA83-0AA8-D4FBC4C1D0A9}"/>
              </a:ext>
            </a:extLst>
          </p:cNvPr>
          <p:cNvSpPr>
            <a:spLocks noGrp="1" noChangeArrowheads="1"/>
          </p:cNvSpPr>
          <p:nvPr>
            <p:ph type="title"/>
          </p:nvPr>
        </p:nvSpPr>
        <p:spPr/>
        <p:txBody>
          <a:bodyPr/>
          <a:lstStyle/>
          <a:p>
            <a:r>
              <a:rPr lang="en-US" altLang="en-US" dirty="0"/>
              <a:t>Subqueries in the Form Clause</a:t>
            </a:r>
          </a:p>
        </p:txBody>
      </p:sp>
      <p:sp>
        <p:nvSpPr>
          <p:cNvPr id="44034" name="Rectangle 3">
            <a:extLst>
              <a:ext uri="{FF2B5EF4-FFF2-40B4-BE49-F238E27FC236}">
                <a16:creationId xmlns:a16="http://schemas.microsoft.com/office/drawing/2014/main" id="{EFDD21BD-58AC-7DD8-AA9F-43A750D2B6F0}"/>
              </a:ext>
            </a:extLst>
          </p:cNvPr>
          <p:cNvSpPr>
            <a:spLocks noGrp="1" noChangeArrowheads="1"/>
          </p:cNvSpPr>
          <p:nvPr>
            <p:ph type="body" idx="1"/>
          </p:nvPr>
        </p:nvSpPr>
        <p:spPr>
          <a:xfrm>
            <a:off x="1719263" y="802434"/>
            <a:ext cx="5582621" cy="3657600"/>
          </a:xfrm>
        </p:spPr>
        <p:txBody>
          <a:bodyPr/>
          <a:lstStyle/>
          <a:p>
            <a:pPr>
              <a:tabLst>
                <a:tab pos="859631" algn="l"/>
                <a:tab pos="1206104" algn="l"/>
                <a:tab pos="1283494" algn="l"/>
              </a:tabLst>
            </a:pPr>
            <a:r>
              <a:rPr lang="en-US" altLang="en-US" dirty="0"/>
              <a:t>SQL allows a subquery expression to be used in the </a:t>
            </a:r>
            <a:r>
              <a:rPr lang="en-US" altLang="en-US" b="1" dirty="0"/>
              <a:t>from </a:t>
            </a:r>
            <a:r>
              <a:rPr lang="en-US" altLang="en-US" dirty="0"/>
              <a:t>clause</a:t>
            </a:r>
          </a:p>
          <a:p>
            <a:pPr>
              <a:tabLst>
                <a:tab pos="859631" algn="l"/>
                <a:tab pos="1206104" algn="l"/>
                <a:tab pos="1283494" algn="l"/>
              </a:tabLst>
            </a:pPr>
            <a:r>
              <a:rPr lang="en-US" altLang="en-US" dirty="0"/>
              <a:t>Find the average instructors’ salaries of those departments where the average salary is greater than $42,000.”</a:t>
            </a:r>
          </a:p>
          <a:p>
            <a:pPr lvl="1">
              <a:buNone/>
              <a:tabLst>
                <a:tab pos="859631" algn="l"/>
                <a:tab pos="1206104" algn="l"/>
                <a:tab pos="1283494" algn="l"/>
              </a:tabLst>
            </a:pPr>
            <a:r>
              <a:rPr lang="en-US" altLang="en-US" b="1" dirty="0"/>
              <a:t>     select </a:t>
            </a:r>
            <a:r>
              <a:rPr lang="en-US" altLang="en-US" i="1" dirty="0"/>
              <a:t>dept_name</a:t>
            </a:r>
            <a:r>
              <a:rPr lang="en-US" altLang="en-US" dirty="0"/>
              <a:t>, </a:t>
            </a:r>
            <a:r>
              <a:rPr lang="en-US" altLang="en-US" i="1" dirty="0" err="1"/>
              <a:t>avg_salary</a:t>
            </a:r>
            <a:br>
              <a:rPr lang="en-US" altLang="en-US" i="1" dirty="0"/>
            </a:br>
            <a:r>
              <a:rPr lang="en-US" altLang="en-US" b="1" dirty="0"/>
              <a:t>from </a:t>
            </a:r>
            <a:r>
              <a:rPr lang="en-US" altLang="en-US" dirty="0"/>
              <a:t>( </a:t>
            </a:r>
            <a:r>
              <a:rPr lang="en-US" altLang="en-US" b="1" dirty="0"/>
              <a:t>select </a:t>
            </a:r>
            <a:r>
              <a:rPr lang="en-US" altLang="en-US" i="1" dirty="0"/>
              <a:t>dept_name</a:t>
            </a:r>
            <a:r>
              <a:rPr lang="en-US" altLang="en-US" dirty="0"/>
              <a:t>, </a:t>
            </a:r>
            <a:r>
              <a:rPr lang="en-US" altLang="en-US" b="1" dirty="0" err="1"/>
              <a:t>avg</a:t>
            </a:r>
            <a:r>
              <a:rPr lang="en-US" altLang="en-US" b="1" dirty="0"/>
              <a:t> </a:t>
            </a:r>
            <a:r>
              <a:rPr lang="en-US" altLang="en-US" dirty="0"/>
              <a:t>(</a:t>
            </a:r>
            <a:r>
              <a:rPr lang="en-US" altLang="en-US" i="1" dirty="0"/>
              <a:t>salary</a:t>
            </a:r>
            <a:r>
              <a:rPr lang="en-US" altLang="en-US" dirty="0"/>
              <a:t>) </a:t>
            </a:r>
            <a:r>
              <a:rPr lang="en-US" altLang="en-US" b="1" dirty="0"/>
              <a:t>as </a:t>
            </a:r>
            <a:r>
              <a:rPr lang="en-US" altLang="en-US" i="1" dirty="0" err="1"/>
              <a:t>avg_salary</a:t>
            </a:r>
            <a:br>
              <a:rPr lang="en-US" altLang="en-US" i="1" dirty="0"/>
            </a:br>
            <a:r>
              <a:rPr lang="en-US" altLang="en-US" i="1" dirty="0"/>
              <a:t>           </a:t>
            </a:r>
            <a:r>
              <a:rPr lang="en-US" altLang="en-US" b="1" dirty="0"/>
              <a:t>from </a:t>
            </a:r>
            <a:r>
              <a:rPr lang="en-US" altLang="en-US" i="1" dirty="0"/>
              <a:t>instructor</a:t>
            </a:r>
            <a:br>
              <a:rPr lang="en-US" altLang="en-US" i="1" dirty="0"/>
            </a:br>
            <a:r>
              <a:rPr lang="en-US" altLang="en-US" i="1" dirty="0"/>
              <a:t>           </a:t>
            </a:r>
            <a:r>
              <a:rPr lang="en-US" altLang="en-US" b="1" dirty="0"/>
              <a:t>group by </a:t>
            </a:r>
            <a:r>
              <a:rPr lang="en-US" altLang="en-US" i="1" dirty="0"/>
              <a:t>dept_name</a:t>
            </a:r>
            <a:r>
              <a:rPr lang="en-US" altLang="en-US" dirty="0"/>
              <a:t>)</a:t>
            </a:r>
            <a:br>
              <a:rPr lang="en-US" altLang="en-US" dirty="0"/>
            </a:br>
            <a:r>
              <a:rPr lang="en-US" altLang="en-US" b="1" dirty="0"/>
              <a:t>where </a:t>
            </a:r>
            <a:r>
              <a:rPr lang="en-US" altLang="en-US" i="1" dirty="0" err="1"/>
              <a:t>avg_salary</a:t>
            </a:r>
            <a:r>
              <a:rPr lang="en-US" altLang="en-US" i="1" dirty="0"/>
              <a:t> </a:t>
            </a:r>
            <a:r>
              <a:rPr lang="en-US" altLang="en-US" dirty="0"/>
              <a:t>&gt; 42000;</a:t>
            </a:r>
          </a:p>
          <a:p>
            <a:pPr>
              <a:tabLst>
                <a:tab pos="859631" algn="l"/>
                <a:tab pos="1206104" algn="l"/>
                <a:tab pos="1283494" algn="l"/>
              </a:tabLst>
            </a:pPr>
            <a:r>
              <a:rPr lang="en-US" altLang="en-US" dirty="0"/>
              <a:t>Note that we do not need to use the </a:t>
            </a:r>
            <a:r>
              <a:rPr lang="en-US" altLang="en-US" b="1" dirty="0"/>
              <a:t>having </a:t>
            </a:r>
            <a:r>
              <a:rPr lang="en-US" altLang="en-US" dirty="0"/>
              <a:t>clause</a:t>
            </a:r>
          </a:p>
          <a:p>
            <a:pPr>
              <a:tabLst>
                <a:tab pos="859631" algn="l"/>
                <a:tab pos="1206104" algn="l"/>
                <a:tab pos="1283494" algn="l"/>
              </a:tabLst>
            </a:pPr>
            <a:r>
              <a:rPr lang="en-US" altLang="en-US" dirty="0"/>
              <a:t>Another way to write above query</a:t>
            </a:r>
          </a:p>
          <a:p>
            <a:pPr marL="0" indent="0">
              <a:buNone/>
              <a:tabLst>
                <a:tab pos="859631" algn="l"/>
                <a:tab pos="1206104" algn="l"/>
                <a:tab pos="1283494" algn="l"/>
              </a:tabLst>
            </a:pPr>
            <a:r>
              <a:rPr lang="en-US" altLang="en-US" sz="600" dirty="0"/>
              <a:t> </a:t>
            </a:r>
          </a:p>
          <a:p>
            <a:pPr lvl="1">
              <a:spcBef>
                <a:spcPts val="0"/>
              </a:spcBef>
              <a:buNone/>
              <a:tabLst>
                <a:tab pos="859631" algn="l"/>
                <a:tab pos="1206104" algn="l"/>
                <a:tab pos="1283494" algn="l"/>
              </a:tabLst>
            </a:pPr>
            <a:r>
              <a:rPr lang="en-US" altLang="en-US" b="1" dirty="0"/>
              <a:t>     select </a:t>
            </a:r>
            <a:r>
              <a:rPr lang="en-US" altLang="en-US" i="1" dirty="0"/>
              <a:t>dept_name</a:t>
            </a:r>
            <a:r>
              <a:rPr lang="en-US" altLang="en-US" dirty="0"/>
              <a:t>, </a:t>
            </a:r>
            <a:r>
              <a:rPr lang="en-US" altLang="en-US" i="1" dirty="0" err="1"/>
              <a:t>avg_salary</a:t>
            </a:r>
            <a:br>
              <a:rPr lang="en-US" altLang="en-US" i="1" dirty="0"/>
            </a:br>
            <a:r>
              <a:rPr lang="en-US" altLang="en-US" b="1" dirty="0"/>
              <a:t>from </a:t>
            </a:r>
            <a:r>
              <a:rPr lang="en-US" altLang="en-US" dirty="0"/>
              <a:t>( </a:t>
            </a:r>
            <a:r>
              <a:rPr lang="en-US" altLang="en-US" b="1" dirty="0"/>
              <a:t>select </a:t>
            </a:r>
            <a:r>
              <a:rPr lang="en-US" altLang="en-US" i="1" dirty="0"/>
              <a:t>dept_name</a:t>
            </a:r>
            <a:r>
              <a:rPr lang="en-US" altLang="en-US" dirty="0"/>
              <a:t>, </a:t>
            </a:r>
            <a:r>
              <a:rPr lang="en-US" altLang="en-US" b="1" dirty="0" err="1"/>
              <a:t>avg</a:t>
            </a:r>
            <a:r>
              <a:rPr lang="en-US" altLang="en-US" b="1" dirty="0"/>
              <a:t> </a:t>
            </a:r>
            <a:r>
              <a:rPr lang="en-US" altLang="en-US" dirty="0"/>
              <a:t>(</a:t>
            </a:r>
            <a:r>
              <a:rPr lang="en-US" altLang="en-US" i="1" dirty="0"/>
              <a:t>salary</a:t>
            </a:r>
            <a:r>
              <a:rPr lang="en-US" altLang="en-US" dirty="0"/>
              <a:t>) </a:t>
            </a:r>
            <a:br>
              <a:rPr lang="en-US" altLang="en-US" i="1" dirty="0"/>
            </a:br>
            <a:r>
              <a:rPr lang="en-US" altLang="en-US" i="1" dirty="0"/>
              <a:t>           </a:t>
            </a:r>
            <a:r>
              <a:rPr lang="en-US" altLang="en-US" b="1" dirty="0"/>
              <a:t>from </a:t>
            </a:r>
            <a:r>
              <a:rPr lang="en-US" altLang="en-US" i="1" dirty="0"/>
              <a:t>instructor</a:t>
            </a:r>
            <a:br>
              <a:rPr lang="en-US" altLang="en-US" i="1" dirty="0"/>
            </a:br>
            <a:r>
              <a:rPr lang="en-US" altLang="en-US" i="1" dirty="0"/>
              <a:t>           </a:t>
            </a:r>
            <a:r>
              <a:rPr lang="en-US" altLang="en-US" b="1" dirty="0"/>
              <a:t>group by </a:t>
            </a:r>
            <a:r>
              <a:rPr lang="en-US" altLang="en-US" i="1" dirty="0"/>
              <a:t>dept_name</a:t>
            </a:r>
            <a:r>
              <a:rPr lang="en-US" altLang="en-US" dirty="0"/>
              <a:t>) </a:t>
            </a:r>
          </a:p>
          <a:p>
            <a:pPr lvl="1">
              <a:spcBef>
                <a:spcPts val="0"/>
              </a:spcBef>
              <a:buNone/>
              <a:tabLst>
                <a:tab pos="859631" algn="l"/>
                <a:tab pos="1206104" algn="l"/>
                <a:tab pos="1283494" algn="l"/>
              </a:tabLst>
            </a:pPr>
            <a:r>
              <a:rPr lang="en-US" altLang="en-US" b="1" dirty="0"/>
              <a:t>                as </a:t>
            </a:r>
            <a:r>
              <a:rPr lang="en-US" altLang="en-US" i="1" dirty="0" err="1"/>
              <a:t>dept_avg</a:t>
            </a:r>
            <a:r>
              <a:rPr lang="en-US" altLang="en-US" i="1" dirty="0"/>
              <a:t> </a:t>
            </a:r>
            <a:r>
              <a:rPr lang="en-US" altLang="en-US" dirty="0"/>
              <a:t>(</a:t>
            </a:r>
            <a:r>
              <a:rPr lang="en-US" altLang="en-US" i="1" dirty="0"/>
              <a:t>dept_name</a:t>
            </a:r>
            <a:r>
              <a:rPr lang="en-US" altLang="en-US" dirty="0"/>
              <a:t>, </a:t>
            </a:r>
            <a:r>
              <a:rPr lang="en-US" altLang="en-US" i="1" dirty="0" err="1"/>
              <a:t>avg_salary</a:t>
            </a:r>
            <a:r>
              <a:rPr lang="en-US" altLang="en-US" dirty="0"/>
              <a:t>)</a:t>
            </a:r>
          </a:p>
          <a:p>
            <a:pPr lvl="1">
              <a:spcBef>
                <a:spcPts val="0"/>
              </a:spcBef>
              <a:buNone/>
              <a:tabLst>
                <a:tab pos="859631" algn="l"/>
                <a:tab pos="1206104" algn="l"/>
                <a:tab pos="1283494" algn="l"/>
              </a:tabLst>
            </a:pPr>
            <a:r>
              <a:rPr lang="en-US" altLang="en-US" b="1" dirty="0"/>
              <a:t>    where </a:t>
            </a:r>
            <a:r>
              <a:rPr lang="en-US" altLang="en-US" i="1" dirty="0" err="1"/>
              <a:t>avg_salary</a:t>
            </a:r>
            <a:r>
              <a:rPr lang="en-US" altLang="en-US" i="1" dirty="0"/>
              <a:t> </a:t>
            </a:r>
            <a:r>
              <a:rPr lang="en-US" altLang="en-US" dirty="0"/>
              <a:t>&gt; 42000;</a:t>
            </a:r>
          </a:p>
          <a:p>
            <a:pPr>
              <a:tabLst>
                <a:tab pos="859631" algn="l"/>
                <a:tab pos="1206104" algn="l"/>
                <a:tab pos="1283494" algn="l"/>
              </a:tabLst>
            </a:pPr>
            <a:endParaRPr lang="en-US" altLang="en-US" dirty="0"/>
          </a:p>
          <a:p>
            <a:pPr>
              <a:buNone/>
              <a:tabLst>
                <a:tab pos="859631" algn="l"/>
                <a:tab pos="1206104" algn="l"/>
                <a:tab pos="1283494" algn="l"/>
              </a:tabLst>
            </a:pPr>
            <a:endParaRPr lang="en-US" altLang="en-US" dirty="0"/>
          </a:p>
        </p:txBody>
      </p:sp>
    </p:spTree>
    <p:extLst>
      <p:ext uri="{BB962C8B-B14F-4D97-AF65-F5344CB8AC3E}">
        <p14:creationId xmlns:p14="http://schemas.microsoft.com/office/powerpoint/2010/main" val="222071205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DF567C-E3FE-C94E-2B2E-D297B021DA7D}"/>
            </a:ext>
          </a:extLst>
        </p:cNvPr>
        <p:cNvGrpSpPr/>
        <p:nvPr/>
      </p:nvGrpSpPr>
      <p:grpSpPr>
        <a:xfrm>
          <a:off x="0" y="0"/>
          <a:ext cx="0" cy="0"/>
          <a:chOff x="0" y="0"/>
          <a:chExt cx="0" cy="0"/>
        </a:xfrm>
      </p:grpSpPr>
      <p:sp>
        <p:nvSpPr>
          <p:cNvPr id="461826" name="Rectangle 2">
            <a:extLst>
              <a:ext uri="{FF2B5EF4-FFF2-40B4-BE49-F238E27FC236}">
                <a16:creationId xmlns:a16="http://schemas.microsoft.com/office/drawing/2014/main" id="{1FFFFBCC-3618-1F75-BE9B-BBD3EB8E55DF}"/>
              </a:ext>
            </a:extLst>
          </p:cNvPr>
          <p:cNvSpPr>
            <a:spLocks noGrp="1" noChangeArrowheads="1"/>
          </p:cNvSpPr>
          <p:nvPr>
            <p:ph type="title"/>
          </p:nvPr>
        </p:nvSpPr>
        <p:spPr/>
        <p:txBody>
          <a:bodyPr/>
          <a:lstStyle/>
          <a:p>
            <a:r>
              <a:rPr lang="en-US" altLang="en-US" dirty="0"/>
              <a:t>With Clause</a:t>
            </a:r>
          </a:p>
        </p:txBody>
      </p:sp>
      <p:sp>
        <p:nvSpPr>
          <p:cNvPr id="45058" name="Rectangle 3">
            <a:extLst>
              <a:ext uri="{FF2B5EF4-FFF2-40B4-BE49-F238E27FC236}">
                <a16:creationId xmlns:a16="http://schemas.microsoft.com/office/drawing/2014/main" id="{967ACC30-D7E7-8D70-FDD6-49CAAF3DB4FA}"/>
              </a:ext>
            </a:extLst>
          </p:cNvPr>
          <p:cNvSpPr>
            <a:spLocks noGrp="1" noChangeArrowheads="1"/>
          </p:cNvSpPr>
          <p:nvPr>
            <p:ph type="body" idx="1"/>
          </p:nvPr>
        </p:nvSpPr>
        <p:spPr>
          <a:xfrm>
            <a:off x="1719263" y="829867"/>
            <a:ext cx="5802343" cy="3677840"/>
          </a:xfrm>
        </p:spPr>
        <p:txBody>
          <a:bodyPr/>
          <a:lstStyle/>
          <a:p>
            <a:r>
              <a:rPr lang="en-US" altLang="en-US" dirty="0"/>
              <a:t>The </a:t>
            </a:r>
            <a:r>
              <a:rPr lang="en-US" altLang="en-US" b="1" dirty="0">
                <a:solidFill>
                  <a:srgbClr val="002060"/>
                </a:solidFill>
              </a:rPr>
              <a:t>with</a:t>
            </a:r>
            <a:r>
              <a:rPr lang="en-US" altLang="en-US" dirty="0"/>
              <a:t> clause provides a way of defining a temporary relation whose definition is available only to the query in which the </a:t>
            </a:r>
            <a:r>
              <a:rPr lang="en-US" altLang="en-US" b="1" dirty="0"/>
              <a:t>with</a:t>
            </a:r>
            <a:r>
              <a:rPr lang="en-US" altLang="en-US" b="1" dirty="0">
                <a:solidFill>
                  <a:schemeClr val="tx2"/>
                </a:solidFill>
              </a:rPr>
              <a:t> </a:t>
            </a:r>
            <a:r>
              <a:rPr lang="en-US" altLang="en-US" dirty="0"/>
              <a:t>clause occurs. </a:t>
            </a:r>
          </a:p>
          <a:p>
            <a:r>
              <a:rPr lang="en-US" altLang="en-US" dirty="0"/>
              <a:t>Find all departments with the maximum budget </a:t>
            </a:r>
            <a:br>
              <a:rPr lang="en-US" altLang="en-US" dirty="0"/>
            </a:br>
            <a:r>
              <a:rPr lang="en-US" altLang="en-US" sz="600" dirty="0"/>
              <a:t> </a:t>
            </a:r>
            <a:br>
              <a:rPr lang="en-US" altLang="en-US" b="1" dirty="0"/>
            </a:br>
            <a:r>
              <a:rPr lang="en-US" altLang="en-US" b="1" dirty="0"/>
              <a:t>     with </a:t>
            </a:r>
            <a:r>
              <a:rPr lang="en-US" altLang="en-US" i="1" dirty="0" err="1"/>
              <a:t>max_budget</a:t>
            </a:r>
            <a:r>
              <a:rPr lang="en-US" altLang="en-US" i="1" dirty="0"/>
              <a:t> </a:t>
            </a:r>
            <a:r>
              <a:rPr lang="en-US" altLang="en-US" dirty="0"/>
              <a:t>(</a:t>
            </a:r>
            <a:r>
              <a:rPr lang="en-US" altLang="en-US" i="1" dirty="0"/>
              <a:t>value</a:t>
            </a:r>
            <a:r>
              <a:rPr lang="en-US" altLang="en-US" dirty="0"/>
              <a:t>) </a:t>
            </a:r>
            <a:r>
              <a:rPr lang="en-US" altLang="en-US" b="1" dirty="0"/>
              <a:t>as </a:t>
            </a:r>
            <a:br>
              <a:rPr lang="en-US" altLang="en-US" b="1" dirty="0"/>
            </a:br>
            <a:r>
              <a:rPr lang="en-US" altLang="en-US" b="1" dirty="0"/>
              <a:t>             </a:t>
            </a:r>
            <a:r>
              <a:rPr lang="en-US" altLang="en-US" dirty="0"/>
              <a:t>(</a:t>
            </a:r>
            <a:r>
              <a:rPr lang="en-US" altLang="en-US" b="1" dirty="0"/>
              <a:t>select max</a:t>
            </a:r>
            <a:r>
              <a:rPr lang="en-US" altLang="en-US" dirty="0"/>
              <a:t>(</a:t>
            </a:r>
            <a:r>
              <a:rPr lang="en-US" altLang="en-US" i="1" dirty="0"/>
              <a:t>budget</a:t>
            </a:r>
            <a:r>
              <a:rPr lang="en-US" altLang="en-US" dirty="0"/>
              <a:t>)</a:t>
            </a:r>
            <a:br>
              <a:rPr lang="en-US" altLang="en-US" dirty="0"/>
            </a:br>
            <a:r>
              <a:rPr lang="en-US" altLang="en-US" dirty="0"/>
              <a:t>              </a:t>
            </a:r>
            <a:r>
              <a:rPr lang="en-US" altLang="en-US" b="1" dirty="0"/>
              <a:t>from </a:t>
            </a:r>
            <a:r>
              <a:rPr lang="en-US" altLang="en-US" i="1" dirty="0"/>
              <a:t>department</a:t>
            </a:r>
            <a:r>
              <a:rPr lang="en-US" altLang="en-US" dirty="0"/>
              <a:t>)</a:t>
            </a:r>
            <a:br>
              <a:rPr lang="en-US" altLang="en-US" dirty="0"/>
            </a:br>
            <a:r>
              <a:rPr lang="en-US" altLang="en-US" dirty="0"/>
              <a:t>     </a:t>
            </a:r>
            <a:r>
              <a:rPr lang="en-US" altLang="en-US" b="1" dirty="0"/>
              <a:t>select </a:t>
            </a:r>
            <a:r>
              <a:rPr lang="en-US" altLang="en-US" i="1" dirty="0"/>
              <a:t>department.name</a:t>
            </a:r>
            <a:br>
              <a:rPr lang="en-US" altLang="en-US" i="1" dirty="0"/>
            </a:br>
            <a:r>
              <a:rPr lang="en-US" altLang="en-US" i="1" dirty="0"/>
              <a:t>     </a:t>
            </a:r>
            <a:r>
              <a:rPr lang="en-US" altLang="en-US" b="1" dirty="0"/>
              <a:t>from </a:t>
            </a:r>
            <a:r>
              <a:rPr lang="en-US" altLang="en-US" i="1" dirty="0"/>
              <a:t>department</a:t>
            </a:r>
            <a:r>
              <a:rPr lang="en-US" altLang="en-US" dirty="0"/>
              <a:t>, </a:t>
            </a:r>
            <a:r>
              <a:rPr lang="en-US" altLang="en-US" i="1" dirty="0" err="1"/>
              <a:t>max_budget</a:t>
            </a:r>
            <a:br>
              <a:rPr lang="en-US" altLang="en-US" i="1" dirty="0"/>
            </a:br>
            <a:r>
              <a:rPr lang="en-US" altLang="en-US" i="1" dirty="0"/>
              <a:t>     </a:t>
            </a:r>
            <a:r>
              <a:rPr lang="en-US" altLang="en-US" b="1" dirty="0"/>
              <a:t>where </a:t>
            </a:r>
            <a:r>
              <a:rPr lang="en-US" altLang="en-US" i="1" dirty="0" err="1"/>
              <a:t>department</a:t>
            </a:r>
            <a:r>
              <a:rPr lang="en-US" altLang="en-US" dirty="0" err="1"/>
              <a:t>.</a:t>
            </a:r>
            <a:r>
              <a:rPr lang="en-US" altLang="en-US" i="1" dirty="0" err="1"/>
              <a:t>budget</a:t>
            </a:r>
            <a:r>
              <a:rPr lang="en-US" altLang="en-US" i="1" dirty="0"/>
              <a:t> </a:t>
            </a:r>
            <a:r>
              <a:rPr lang="en-US" altLang="en-US" dirty="0"/>
              <a:t>= </a:t>
            </a:r>
            <a:r>
              <a:rPr lang="en-US" altLang="en-US" i="1" dirty="0" err="1"/>
              <a:t>max_budget.value</a:t>
            </a:r>
            <a:r>
              <a:rPr lang="en-US" altLang="en-US" dirty="0"/>
              <a:t>;</a:t>
            </a:r>
          </a:p>
        </p:txBody>
      </p:sp>
    </p:spTree>
    <p:extLst>
      <p:ext uri="{BB962C8B-B14F-4D97-AF65-F5344CB8AC3E}">
        <p14:creationId xmlns:p14="http://schemas.microsoft.com/office/powerpoint/2010/main" val="290748488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PhAnim="0">
  <p:cSld>
    <p:spTree>
      <p:nvGrpSpPr>
        <p:cNvPr id="1" name="">
          <a:extLst>
            <a:ext uri="{FF2B5EF4-FFF2-40B4-BE49-F238E27FC236}">
              <a16:creationId xmlns:a16="http://schemas.microsoft.com/office/drawing/2014/main" id="{6BC455D6-D605-F434-60D7-EA35505C7ADC}"/>
            </a:ext>
          </a:extLst>
        </p:cNvPr>
        <p:cNvGrpSpPr/>
        <p:nvPr/>
      </p:nvGrpSpPr>
      <p:grpSpPr>
        <a:xfrm>
          <a:off x="0" y="0"/>
          <a:ext cx="0" cy="0"/>
          <a:chOff x="0" y="0"/>
          <a:chExt cx="0" cy="0"/>
        </a:xfrm>
      </p:grpSpPr>
      <p:sp>
        <p:nvSpPr>
          <p:cNvPr id="463874" name="Rectangle 2">
            <a:extLst>
              <a:ext uri="{FF2B5EF4-FFF2-40B4-BE49-F238E27FC236}">
                <a16:creationId xmlns:a16="http://schemas.microsoft.com/office/drawing/2014/main" id="{BABCC396-53B4-B25B-8E19-E279994CE18C}"/>
              </a:ext>
            </a:extLst>
          </p:cNvPr>
          <p:cNvSpPr>
            <a:spLocks noGrp="1" noChangeArrowheads="1"/>
          </p:cNvSpPr>
          <p:nvPr>
            <p:ph type="title"/>
          </p:nvPr>
        </p:nvSpPr>
        <p:spPr/>
        <p:txBody>
          <a:bodyPr/>
          <a:lstStyle/>
          <a:p>
            <a:r>
              <a:rPr lang="en-US" altLang="en-US" dirty="0"/>
              <a:t>Complex Queries using With Clause</a:t>
            </a:r>
          </a:p>
        </p:txBody>
      </p:sp>
      <p:sp>
        <p:nvSpPr>
          <p:cNvPr id="46082" name="Rectangle 3">
            <a:extLst>
              <a:ext uri="{FF2B5EF4-FFF2-40B4-BE49-F238E27FC236}">
                <a16:creationId xmlns:a16="http://schemas.microsoft.com/office/drawing/2014/main" id="{8ED0C949-B9C4-1F94-AF2F-048893215C24}"/>
              </a:ext>
            </a:extLst>
          </p:cNvPr>
          <p:cNvSpPr>
            <a:spLocks noGrp="1" noChangeArrowheads="1"/>
          </p:cNvSpPr>
          <p:nvPr>
            <p:ph type="body" idx="1"/>
          </p:nvPr>
        </p:nvSpPr>
        <p:spPr>
          <a:xfrm>
            <a:off x="1719263" y="860822"/>
            <a:ext cx="5668128" cy="520398"/>
          </a:xfrm>
        </p:spPr>
        <p:txBody>
          <a:bodyPr/>
          <a:lstStyle/>
          <a:p>
            <a:r>
              <a:rPr lang="en-US" altLang="en-US" dirty="0"/>
              <a:t>Find all departments where the total salary is greater than the average of the total salary at all departments</a:t>
            </a:r>
          </a:p>
        </p:txBody>
      </p:sp>
      <p:sp>
        <p:nvSpPr>
          <p:cNvPr id="46083" name="Text Box 4">
            <a:extLst>
              <a:ext uri="{FF2B5EF4-FFF2-40B4-BE49-F238E27FC236}">
                <a16:creationId xmlns:a16="http://schemas.microsoft.com/office/drawing/2014/main" id="{CCDD18B6-4F8C-3A03-5B61-BBB55D3354D2}"/>
              </a:ext>
            </a:extLst>
          </p:cNvPr>
          <p:cNvSpPr txBox="1">
            <a:spLocks noChangeArrowheads="1"/>
          </p:cNvSpPr>
          <p:nvPr/>
        </p:nvSpPr>
        <p:spPr bwMode="auto">
          <a:xfrm>
            <a:off x="2314853" y="1381221"/>
            <a:ext cx="5143527" cy="20544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Helvetica" panose="020B0604020202020204" pitchFamily="34" charset="0"/>
                <a:ea typeface="MS PGothic" panose="020B0600070205080204" pitchFamily="34" charset="-128"/>
              </a:defRPr>
            </a:lvl1pPr>
            <a:lvl2pPr marL="742950" indent="-285750" eaLnBrk="0" hangingPunct="0">
              <a:defRPr sz="2400">
                <a:solidFill>
                  <a:schemeClr val="tx1"/>
                </a:solidFill>
                <a:latin typeface="Helvetica" panose="020B0604020202020204" pitchFamily="34" charset="0"/>
                <a:ea typeface="MS PGothic" panose="020B0600070205080204" pitchFamily="34" charset="-128"/>
              </a:defRPr>
            </a:lvl2pPr>
            <a:lvl3pPr marL="1143000" indent="-228600" eaLnBrk="0" hangingPunct="0">
              <a:defRPr sz="2400">
                <a:solidFill>
                  <a:schemeClr val="tx1"/>
                </a:solidFill>
                <a:latin typeface="Helvetica" panose="020B0604020202020204" pitchFamily="34" charset="0"/>
                <a:ea typeface="MS PGothic" panose="020B0600070205080204" pitchFamily="34" charset="-128"/>
              </a:defRPr>
            </a:lvl3pPr>
            <a:lvl4pPr marL="1600200" indent="-228600" eaLnBrk="0" hangingPunct="0">
              <a:defRPr sz="2400">
                <a:solidFill>
                  <a:schemeClr val="tx1"/>
                </a:solidFill>
                <a:latin typeface="Helvetica" panose="020B0604020202020204" pitchFamily="34" charset="0"/>
                <a:ea typeface="MS PGothic" panose="020B0600070205080204" pitchFamily="34" charset="-128"/>
              </a:defRPr>
            </a:lvl4pPr>
            <a:lvl5pPr marL="2057400" indent="-228600" eaLnBrk="0" hangingPunct="0">
              <a:defRPr sz="24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with </a:t>
            </a:r>
            <a:r>
              <a:rPr kumimoji="0"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dept</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_total </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dept_name</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value</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as</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select </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dept_name</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sum</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salary</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from </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instructor</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group by </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dept_name</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dept_total_avg</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value</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as</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select </a:t>
            </a:r>
            <a:r>
              <a:rPr kumimoji="0" lang="en-US" altLang="en-US" sz="1275" b="1" i="0"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avg</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value</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from </a:t>
            </a:r>
            <a:r>
              <a:rPr kumimoji="0"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dept_total</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select </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dept_name</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from </a:t>
            </a:r>
            <a:r>
              <a:rPr kumimoji="0"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dept_total</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dept_total_avg</a:t>
            </a:r>
            <a:endPar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altLang="en-US" sz="1275" b="1"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where </a:t>
            </a:r>
            <a:r>
              <a:rPr kumimoji="0"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dept_total.value</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&gt; </a:t>
            </a:r>
            <a:r>
              <a:rPr kumimoji="0"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MS PGothic" panose="020B0600070205080204" pitchFamily="34" charset="-128"/>
                <a:cs typeface="+mn-cs"/>
              </a:rPr>
              <a:t>dept_total_avg.value</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p>
        </p:txBody>
      </p:sp>
    </p:spTree>
    <p:extLst>
      <p:ext uri="{BB962C8B-B14F-4D97-AF65-F5344CB8AC3E}">
        <p14:creationId xmlns:p14="http://schemas.microsoft.com/office/powerpoint/2010/main" val="306209343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8AD006-1CAF-E87B-E111-8815EA1D80AB}"/>
            </a:ext>
          </a:extLst>
        </p:cNvPr>
        <p:cNvGrpSpPr/>
        <p:nvPr/>
      </p:nvGrpSpPr>
      <p:grpSpPr>
        <a:xfrm>
          <a:off x="0" y="0"/>
          <a:ext cx="0" cy="0"/>
          <a:chOff x="0" y="0"/>
          <a:chExt cx="0" cy="0"/>
        </a:xfrm>
      </p:grpSpPr>
      <p:sp>
        <p:nvSpPr>
          <p:cNvPr id="561154" name="Rectangle 2">
            <a:extLst>
              <a:ext uri="{FF2B5EF4-FFF2-40B4-BE49-F238E27FC236}">
                <a16:creationId xmlns:a16="http://schemas.microsoft.com/office/drawing/2014/main" id="{44A52180-8C99-CD87-2067-64703271E722}"/>
              </a:ext>
            </a:extLst>
          </p:cNvPr>
          <p:cNvSpPr>
            <a:spLocks noGrp="1" noChangeArrowheads="1"/>
          </p:cNvSpPr>
          <p:nvPr>
            <p:ph type="title"/>
          </p:nvPr>
        </p:nvSpPr>
        <p:spPr/>
        <p:txBody>
          <a:bodyPr/>
          <a:lstStyle/>
          <a:p>
            <a:r>
              <a:rPr lang="en-US" altLang="en-US" dirty="0"/>
              <a:t>Scalar Subquery</a:t>
            </a:r>
          </a:p>
        </p:txBody>
      </p:sp>
      <p:sp>
        <p:nvSpPr>
          <p:cNvPr id="60418" name="Rectangle 3">
            <a:extLst>
              <a:ext uri="{FF2B5EF4-FFF2-40B4-BE49-F238E27FC236}">
                <a16:creationId xmlns:a16="http://schemas.microsoft.com/office/drawing/2014/main" id="{5D1F58B7-EBAA-AC10-8A77-12590B1B6B5D}"/>
              </a:ext>
            </a:extLst>
          </p:cNvPr>
          <p:cNvSpPr>
            <a:spLocks noGrp="1" noChangeArrowheads="1"/>
          </p:cNvSpPr>
          <p:nvPr>
            <p:ph type="body" idx="1"/>
          </p:nvPr>
        </p:nvSpPr>
        <p:spPr>
          <a:xfrm>
            <a:off x="1719262" y="820342"/>
            <a:ext cx="5659946" cy="3541347"/>
          </a:xfrm>
        </p:spPr>
        <p:txBody>
          <a:bodyPr/>
          <a:lstStyle/>
          <a:p>
            <a:r>
              <a:rPr lang="en-US" altLang="en-US" dirty="0"/>
              <a:t>Scalar subquery is one which is used where a single value is expected</a:t>
            </a:r>
          </a:p>
          <a:p>
            <a:r>
              <a:rPr lang="en-US" altLang="en-US" dirty="0"/>
              <a:t>List all departments along with the number of instructors in each department</a:t>
            </a:r>
          </a:p>
          <a:p>
            <a:pPr>
              <a:buFont typeface="Monotype Sorts" charset="2"/>
              <a:buNone/>
            </a:pPr>
            <a:r>
              <a:rPr lang="en-US" altLang="en-US" b="1" dirty="0"/>
              <a:t>	select </a:t>
            </a:r>
            <a:r>
              <a:rPr lang="en-US" altLang="en-US" i="1" dirty="0"/>
              <a:t>dept_name</a:t>
            </a:r>
            <a:r>
              <a:rPr lang="en-US" altLang="en-US" dirty="0"/>
              <a:t>, </a:t>
            </a:r>
            <a:br>
              <a:rPr lang="en-US" altLang="en-US" dirty="0"/>
            </a:br>
            <a:r>
              <a:rPr lang="en-US" altLang="en-US" dirty="0"/>
              <a:t>             ( </a:t>
            </a:r>
            <a:r>
              <a:rPr lang="en-US" altLang="en-US" b="1" dirty="0"/>
              <a:t>select count</a:t>
            </a:r>
            <a:r>
              <a:rPr lang="en-US" altLang="en-US" dirty="0"/>
              <a:t>(*) </a:t>
            </a:r>
            <a:br>
              <a:rPr lang="en-US" altLang="en-US" dirty="0"/>
            </a:br>
            <a:r>
              <a:rPr lang="en-US" altLang="en-US" dirty="0"/>
              <a:t>                </a:t>
            </a:r>
            <a:r>
              <a:rPr lang="en-US" altLang="en-US" b="1" dirty="0"/>
              <a:t>from </a:t>
            </a:r>
            <a:r>
              <a:rPr lang="en-US" altLang="en-US" i="1" dirty="0"/>
              <a:t>instructor </a:t>
            </a:r>
            <a:br>
              <a:rPr lang="en-US" altLang="en-US" i="1" dirty="0"/>
            </a:br>
            <a:r>
              <a:rPr lang="en-US" altLang="en-US" i="1" dirty="0"/>
              <a:t>                </a:t>
            </a:r>
            <a:r>
              <a:rPr lang="en-US" altLang="en-US" b="1" dirty="0"/>
              <a:t>where </a:t>
            </a:r>
            <a:r>
              <a:rPr lang="en-US" altLang="en-US" i="1" dirty="0" err="1"/>
              <a:t>department</a:t>
            </a:r>
            <a:r>
              <a:rPr lang="en-US" altLang="en-US" dirty="0" err="1"/>
              <a:t>.</a:t>
            </a:r>
            <a:r>
              <a:rPr lang="en-US" altLang="en-US" i="1" dirty="0" err="1"/>
              <a:t>dept_name</a:t>
            </a:r>
            <a:r>
              <a:rPr lang="en-US" altLang="en-US" i="1" dirty="0"/>
              <a:t> </a:t>
            </a:r>
            <a:r>
              <a:rPr lang="en-US" altLang="en-US" dirty="0"/>
              <a:t>= </a:t>
            </a:r>
            <a:r>
              <a:rPr lang="en-US" altLang="en-US" i="1" dirty="0" err="1"/>
              <a:t>instructor</a:t>
            </a:r>
            <a:r>
              <a:rPr lang="en-US" altLang="en-US" dirty="0" err="1"/>
              <a:t>.</a:t>
            </a:r>
            <a:r>
              <a:rPr lang="en-US" altLang="en-US" i="1" dirty="0" err="1"/>
              <a:t>dept_name</a:t>
            </a:r>
            <a:r>
              <a:rPr lang="en-US" altLang="en-US" dirty="0"/>
              <a:t>)</a:t>
            </a:r>
            <a:br>
              <a:rPr lang="en-US" altLang="en-US" dirty="0"/>
            </a:br>
            <a:r>
              <a:rPr lang="en-US" altLang="en-US" dirty="0"/>
              <a:t>             </a:t>
            </a:r>
            <a:r>
              <a:rPr lang="en-US" altLang="en-US" b="1" dirty="0"/>
              <a:t>as </a:t>
            </a:r>
            <a:r>
              <a:rPr lang="en-US" altLang="en-US" i="1" dirty="0" err="1"/>
              <a:t>num_instructors</a:t>
            </a:r>
            <a:br>
              <a:rPr lang="en-US" altLang="en-US" i="1" dirty="0"/>
            </a:br>
            <a:r>
              <a:rPr lang="en-US" altLang="en-US" b="1" dirty="0"/>
              <a:t>from </a:t>
            </a:r>
            <a:r>
              <a:rPr lang="en-US" altLang="en-US" i="1" dirty="0"/>
              <a:t>department</a:t>
            </a:r>
            <a:r>
              <a:rPr lang="en-US" altLang="en-US" dirty="0"/>
              <a:t>;</a:t>
            </a:r>
          </a:p>
          <a:p>
            <a:r>
              <a:rPr lang="en-US" altLang="en-US" dirty="0"/>
              <a:t>Runtime error if subquery returns more than one result tuple</a:t>
            </a:r>
          </a:p>
        </p:txBody>
      </p:sp>
    </p:spTree>
    <p:extLst>
      <p:ext uri="{BB962C8B-B14F-4D97-AF65-F5344CB8AC3E}">
        <p14:creationId xmlns:p14="http://schemas.microsoft.com/office/powerpoint/2010/main" val="55529954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Integrity Constraints, Part 1</a:t>
            </a:r>
            <a:endParaRPr kumimoji="0" lang="en-US" altLang="en-US" sz="16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8" name="TextBox 9"/>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58</a:t>
            </a:fld>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COMS W4111_002_2023_3: Lecture 4: ER, Relational, SQL (III), Applications		© Donald F. Ferguson, 2023</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68465000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2258" name="Rectangle 2"/>
          <p:cNvSpPr>
            <a:spLocks noGrp="1" noChangeArrowheads="1"/>
          </p:cNvSpPr>
          <p:nvPr>
            <p:ph type="title"/>
          </p:nvPr>
        </p:nvSpPr>
        <p:spPr/>
        <p:txBody>
          <a:bodyPr/>
          <a:lstStyle/>
          <a:p>
            <a:pPr>
              <a:defRPr/>
            </a:pPr>
            <a:r>
              <a:rPr lang="en-US" dirty="0">
                <a:ea typeface="+mj-ea"/>
              </a:rPr>
              <a:t>Integrity Constraints</a:t>
            </a:r>
          </a:p>
        </p:txBody>
      </p:sp>
      <p:sp>
        <p:nvSpPr>
          <p:cNvPr id="56323" name="Rectangle 3"/>
          <p:cNvSpPr>
            <a:spLocks noGrp="1" noChangeArrowheads="1"/>
          </p:cNvSpPr>
          <p:nvPr>
            <p:ph type="body" idx="1"/>
          </p:nvPr>
        </p:nvSpPr>
        <p:spPr>
          <a:xfrm>
            <a:off x="1719262" y="851298"/>
            <a:ext cx="5629229" cy="3226927"/>
          </a:xfrm>
        </p:spPr>
        <p:txBody>
          <a:bodyPr/>
          <a:lstStyle/>
          <a:p>
            <a:r>
              <a:rPr lang="en-US" altLang="en-US" dirty="0"/>
              <a:t>Integrity constraints guard against accidental damage to the database, by ensuring that authorized changes to the database do not result in a loss of data consistency. </a:t>
            </a:r>
          </a:p>
          <a:p>
            <a:pPr lvl="1"/>
            <a:r>
              <a:rPr lang="en-US" altLang="en-US" dirty="0"/>
              <a:t>A checking account must have a balance greater than $10,000.00</a:t>
            </a:r>
          </a:p>
          <a:p>
            <a:pPr lvl="1"/>
            <a:r>
              <a:rPr lang="en-US" altLang="en-US" dirty="0"/>
              <a:t>A salary of a bank employee must be at least $4.00 an hour</a:t>
            </a:r>
          </a:p>
          <a:p>
            <a:pPr lvl="1"/>
            <a:r>
              <a:rPr lang="en-US" altLang="en-US" dirty="0"/>
              <a:t>A customer must have a (non-null) phone number</a:t>
            </a:r>
          </a:p>
          <a:p>
            <a:pPr lvl="1"/>
            <a:endParaRPr lang="en-US" altLang="en-US" dirty="0"/>
          </a:p>
          <a:p>
            <a:endParaRPr lang="en-US" altLang="en-US" dirty="0"/>
          </a:p>
        </p:txBody>
      </p:sp>
      <p:sp>
        <p:nvSpPr>
          <p:cNvPr id="2" name="TextBox 1">
            <a:extLst>
              <a:ext uri="{FF2B5EF4-FFF2-40B4-BE49-F238E27FC236}">
                <a16:creationId xmlns:a16="http://schemas.microsoft.com/office/drawing/2014/main" id="{BA4362E9-6DC6-354E-47D5-E7FA154F0B5A}"/>
              </a:ext>
            </a:extLst>
          </p:cNvPr>
          <p:cNvSpPr txBox="1"/>
          <p:nvPr/>
        </p:nvSpPr>
        <p:spPr>
          <a:xfrm>
            <a:off x="536461" y="2800350"/>
            <a:ext cx="7994829" cy="2031325"/>
          </a:xfrm>
          <a:prstGeom prst="rect">
            <a:avLst/>
          </a:prstGeom>
          <a:noFill/>
        </p:spPr>
        <p:txBody>
          <a:bodyPr wrap="squar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DFF</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Without integrity constraints in the database, maintaining data correctness requires:</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Lots of users know what to do and do not make mistakes.</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Dozens of programs correctly implement constraints in the code</a:t>
            </a:r>
            <a:b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b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and stay up to date on changes.</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Implementing the constraints as part of the schema eliminates many issues.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34B4C365-7B0D-6458-AA31-16DE32413EB3}"/>
              </a:ext>
            </a:extLst>
          </p:cNvPr>
          <p:cNvSpPr>
            <a:spLocks noGrp="1"/>
          </p:cNvSpPr>
          <p:nvPr>
            <p:ph idx="1"/>
          </p:nvPr>
        </p:nvSpPr>
        <p:spPr>
          <a:xfrm>
            <a:off x="152400" y="590550"/>
            <a:ext cx="3733800" cy="4038600"/>
          </a:xfrm>
        </p:spPr>
        <p:txBody>
          <a:bodyPr/>
          <a:lstStyle/>
          <a:p>
            <a:r>
              <a:rPr lang="en-US" sz="1800" dirty="0"/>
              <a:t>Like the relational algebra, SQL</a:t>
            </a:r>
            <a:br>
              <a:rPr lang="en-US" sz="1800" dirty="0"/>
            </a:br>
            <a:r>
              <a:rPr lang="en-US" sz="1800" dirty="0"/>
              <a:t>is closed under non-update operators, e.g.</a:t>
            </a:r>
          </a:p>
          <a:p>
            <a:pPr lvl="1"/>
            <a:r>
              <a:rPr lang="en-US" sz="1600" dirty="0"/>
              <a:t>SELECT</a:t>
            </a:r>
          </a:p>
          <a:p>
            <a:pPr lvl="1"/>
            <a:r>
              <a:rPr lang="en-US" sz="1600" dirty="0"/>
              <a:t>UNION</a:t>
            </a:r>
          </a:p>
          <a:p>
            <a:pPr marL="457200" lvl="1" indent="0">
              <a:buNone/>
            </a:pPr>
            <a:r>
              <a:rPr lang="en-US" sz="1600" dirty="0"/>
              <a:t>The result is a table.</a:t>
            </a:r>
          </a:p>
          <a:p>
            <a:pPr indent="-285750"/>
            <a:r>
              <a:rPr lang="en-US" sz="1800" dirty="0"/>
              <a:t>	There are a few types of table:</a:t>
            </a:r>
          </a:p>
          <a:p>
            <a:pPr lvl="1"/>
            <a:r>
              <a:rPr lang="en-US" sz="1600" dirty="0"/>
              <a:t>Base table</a:t>
            </a:r>
          </a:p>
          <a:p>
            <a:pPr lvl="1"/>
            <a:r>
              <a:rPr lang="en-US" sz="1600" dirty="0"/>
              <a:t>Derived table</a:t>
            </a:r>
          </a:p>
          <a:p>
            <a:pPr lvl="1"/>
            <a:r>
              <a:rPr lang="en-US" sz="1600" dirty="0"/>
              <a:t>Temporary table</a:t>
            </a:r>
          </a:p>
          <a:p>
            <a:pPr lvl="1"/>
            <a:r>
              <a:rPr lang="en-US" sz="1600" dirty="0"/>
              <a:t>View</a:t>
            </a:r>
          </a:p>
          <a:p>
            <a:r>
              <a:rPr lang="en-US" sz="1800" dirty="0"/>
              <a:t>SELECT, UNION … produce a derived table.</a:t>
            </a:r>
          </a:p>
        </p:txBody>
      </p:sp>
      <p:sp>
        <p:nvSpPr>
          <p:cNvPr id="5" name="Title 4">
            <a:extLst>
              <a:ext uri="{FF2B5EF4-FFF2-40B4-BE49-F238E27FC236}">
                <a16:creationId xmlns:a16="http://schemas.microsoft.com/office/drawing/2014/main" id="{CBB3A436-2DE4-D543-BDAB-E254A9050734}"/>
              </a:ext>
            </a:extLst>
          </p:cNvPr>
          <p:cNvSpPr>
            <a:spLocks noGrp="1"/>
          </p:cNvSpPr>
          <p:nvPr>
            <p:ph type="title"/>
          </p:nvPr>
        </p:nvSpPr>
        <p:spPr/>
        <p:txBody>
          <a:bodyPr/>
          <a:lstStyle/>
          <a:p>
            <a:r>
              <a:rPr lang="en-US" sz="2400" dirty="0"/>
              <a:t>“Create a Table” – Probable not the Best Way to Phrase but Accurate</a:t>
            </a:r>
          </a:p>
        </p:txBody>
      </p:sp>
      <p:pic>
        <p:nvPicPr>
          <p:cNvPr id="7" name="Picture 6">
            <a:extLst>
              <a:ext uri="{FF2B5EF4-FFF2-40B4-BE49-F238E27FC236}">
                <a16:creationId xmlns:a16="http://schemas.microsoft.com/office/drawing/2014/main" id="{7384FBEE-BD16-11C2-DB3E-CD81D97ED39F}"/>
              </a:ext>
            </a:extLst>
          </p:cNvPr>
          <p:cNvPicPr>
            <a:picLocks noChangeAspect="1"/>
          </p:cNvPicPr>
          <p:nvPr/>
        </p:nvPicPr>
        <p:blipFill>
          <a:blip r:embed="rId2"/>
          <a:stretch>
            <a:fillRect/>
          </a:stretch>
        </p:blipFill>
        <p:spPr>
          <a:xfrm>
            <a:off x="4191000" y="590550"/>
            <a:ext cx="4864543" cy="3031066"/>
          </a:xfrm>
          <a:prstGeom prst="rect">
            <a:avLst/>
          </a:prstGeom>
        </p:spPr>
      </p:pic>
      <p:sp>
        <p:nvSpPr>
          <p:cNvPr id="9" name="TextBox 8">
            <a:extLst>
              <a:ext uri="{FF2B5EF4-FFF2-40B4-BE49-F238E27FC236}">
                <a16:creationId xmlns:a16="http://schemas.microsoft.com/office/drawing/2014/main" id="{70E8AE75-6787-C15C-3715-95D95FBE9B6F}"/>
              </a:ext>
            </a:extLst>
          </p:cNvPr>
          <p:cNvSpPr txBox="1"/>
          <p:nvPr/>
        </p:nvSpPr>
        <p:spPr>
          <a:xfrm>
            <a:off x="3886200" y="3621616"/>
            <a:ext cx="5105400" cy="830997"/>
          </a:xfrm>
          <a:prstGeom prst="rect">
            <a:avLst/>
          </a:prstGeom>
          <a:noFill/>
        </p:spPr>
        <p:txBody>
          <a:bodyPr wrap="square" rtlCol="0">
            <a:spAutoFit/>
          </a:bodyPr>
          <a:lstStyle/>
          <a:p>
            <a:pPr marL="285750" indent="-285750">
              <a:buFont typeface="Arial" panose="020B0604020202020204" pitchFamily="34" charset="0"/>
              <a:buChar char="•"/>
            </a:pPr>
            <a:r>
              <a:rPr lang="en-US" sz="1600" dirty="0"/>
              <a:t>CREATE TEMPORARY TABLE … … creates a table that exists for the session duration (login duration).</a:t>
            </a:r>
          </a:p>
          <a:p>
            <a:pPr marL="285750" indent="-285750">
              <a:buFont typeface="Arial" panose="020B0604020202020204" pitchFamily="34" charset="0"/>
              <a:buChar char="•"/>
            </a:pPr>
            <a:r>
              <a:rPr lang="en-US" sz="1600" dirty="0"/>
              <a:t>We will cover </a:t>
            </a:r>
            <a:r>
              <a:rPr lang="en-US" sz="1600" i="1" dirty="0"/>
              <a:t>views </a:t>
            </a:r>
            <a:r>
              <a:rPr lang="en-US" sz="1600" dirty="0"/>
              <a:t>later. </a:t>
            </a:r>
          </a:p>
        </p:txBody>
      </p:sp>
    </p:spTree>
    <p:extLst>
      <p:ext uri="{BB962C8B-B14F-4D97-AF65-F5344CB8AC3E}">
        <p14:creationId xmlns:p14="http://schemas.microsoft.com/office/powerpoint/2010/main" val="59035609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4306" name="Rectangle 2"/>
          <p:cNvSpPr>
            <a:spLocks noGrp="1" noChangeArrowheads="1"/>
          </p:cNvSpPr>
          <p:nvPr>
            <p:ph type="title"/>
          </p:nvPr>
        </p:nvSpPr>
        <p:spPr>
          <a:xfrm>
            <a:off x="1696641" y="82154"/>
            <a:ext cx="6057900" cy="457200"/>
          </a:xfrm>
        </p:spPr>
        <p:txBody>
          <a:bodyPr/>
          <a:lstStyle/>
          <a:p>
            <a:r>
              <a:rPr lang="en-US" altLang="en-US" dirty="0">
                <a:effectLst>
                  <a:outerShdw blurRad="38100" dist="38100" dir="2700000" algn="tl">
                    <a:srgbClr val="C0C0C0"/>
                  </a:outerShdw>
                </a:effectLst>
              </a:rPr>
              <a:t> Constraints on a Single Relation </a:t>
            </a:r>
          </a:p>
        </p:txBody>
      </p:sp>
      <p:sp>
        <p:nvSpPr>
          <p:cNvPr id="58371" name="Rectangle 3"/>
          <p:cNvSpPr>
            <a:spLocks noGrp="1" noChangeArrowheads="1"/>
          </p:cNvSpPr>
          <p:nvPr>
            <p:ph type="body" idx="1"/>
          </p:nvPr>
        </p:nvSpPr>
        <p:spPr>
          <a:xfrm>
            <a:off x="1746648" y="883444"/>
            <a:ext cx="5352574" cy="1980010"/>
          </a:xfrm>
        </p:spPr>
        <p:txBody>
          <a:bodyPr/>
          <a:lstStyle/>
          <a:p>
            <a:r>
              <a:rPr lang="en-US" altLang="en-US" b="1" dirty="0"/>
              <a:t>not null</a:t>
            </a:r>
          </a:p>
          <a:p>
            <a:r>
              <a:rPr lang="en-US" altLang="en-US" b="1" dirty="0"/>
              <a:t>primary key</a:t>
            </a:r>
          </a:p>
          <a:p>
            <a:r>
              <a:rPr lang="en-US" altLang="en-US" b="1" dirty="0"/>
              <a:t>unique</a:t>
            </a:r>
            <a:endParaRPr lang="en-US" altLang="en-US" dirty="0"/>
          </a:p>
          <a:p>
            <a:r>
              <a:rPr lang="en-US" altLang="en-US" b="1" dirty="0"/>
              <a:t>check </a:t>
            </a:r>
            <a:r>
              <a:rPr lang="en-US" altLang="en-US" dirty="0"/>
              <a:t>(P), where P is a predicate</a:t>
            </a:r>
          </a:p>
        </p:txBody>
      </p:sp>
      <p:sp>
        <p:nvSpPr>
          <p:cNvPr id="58372" name="Rectangle 4"/>
          <p:cNvSpPr>
            <a:spLocks noChangeArrowheads="1"/>
          </p:cNvSpPr>
          <p:nvPr/>
        </p:nvSpPr>
        <p:spPr bwMode="auto">
          <a:xfrm>
            <a:off x="1746647" y="3921919"/>
            <a:ext cx="5100638"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600">
                <a:solidFill>
                  <a:schemeClr val="tx1"/>
                </a:solidFill>
                <a:latin typeface="Helvetica" panose="020B0604020202020204" pitchFamily="34" charset="0"/>
                <a:ea typeface="MS PGothic" panose="020B0600070205080204" pitchFamily="34" charset="-128"/>
              </a:defRPr>
            </a:lvl1pPr>
            <a:lvl2pPr marL="37931725" indent="-3747452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257175" marR="0" lvl="0" indent="-257175" algn="l" defTabSz="685800" rtl="0" eaLnBrk="0" fontAlgn="base" latinLnBrk="0" hangingPunct="0">
              <a:lnSpc>
                <a:spcPct val="100000"/>
              </a:lnSpc>
              <a:spcBef>
                <a:spcPct val="35000"/>
              </a:spcBef>
              <a:spcAft>
                <a:spcPct val="0"/>
              </a:spcAft>
              <a:buClr>
                <a:srgbClr val="CC3300"/>
              </a:buClr>
              <a:buSzTx/>
              <a:buFontTx/>
              <a:buNone/>
              <a:tabLst/>
              <a:defRPr/>
            </a:pPr>
            <a:endParaRPr kumimoji="1" lang="en-US" altLang="en-US" sz="1500" b="1"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6354" name="Rectangle 2"/>
          <p:cNvSpPr>
            <a:spLocks noGrp="1" noChangeArrowheads="1"/>
          </p:cNvSpPr>
          <p:nvPr>
            <p:ph type="title"/>
          </p:nvPr>
        </p:nvSpPr>
        <p:spPr>
          <a:xfrm>
            <a:off x="1732737" y="115432"/>
            <a:ext cx="6057900" cy="457200"/>
          </a:xfrm>
        </p:spPr>
        <p:txBody>
          <a:bodyPr/>
          <a:lstStyle/>
          <a:p>
            <a:pPr>
              <a:defRPr/>
            </a:pPr>
            <a:r>
              <a:rPr lang="en-US" dirty="0">
                <a:ea typeface="+mj-ea"/>
              </a:rPr>
              <a:t>Not Null Constraints </a:t>
            </a:r>
          </a:p>
        </p:txBody>
      </p:sp>
      <p:sp>
        <p:nvSpPr>
          <p:cNvPr id="60419" name="Rectangle 3"/>
          <p:cNvSpPr>
            <a:spLocks noGrp="1" noChangeArrowheads="1"/>
          </p:cNvSpPr>
          <p:nvPr>
            <p:ph type="body" idx="1"/>
          </p:nvPr>
        </p:nvSpPr>
        <p:spPr>
          <a:xfrm>
            <a:off x="1746648" y="851298"/>
            <a:ext cx="5358241" cy="1992487"/>
          </a:xfrm>
        </p:spPr>
        <p:txBody>
          <a:bodyPr/>
          <a:lstStyle/>
          <a:p>
            <a:r>
              <a:rPr kumimoji="0" lang="en-US" altLang="en-US" b="1" dirty="0"/>
              <a:t>not null</a:t>
            </a:r>
          </a:p>
          <a:p>
            <a:pPr lvl="1"/>
            <a:r>
              <a:rPr kumimoji="0" lang="en-US" altLang="en-US" dirty="0"/>
              <a:t>Declare </a:t>
            </a:r>
            <a:r>
              <a:rPr kumimoji="0" lang="en-US" altLang="en-US" i="1" dirty="0"/>
              <a:t>name</a:t>
            </a:r>
            <a:r>
              <a:rPr kumimoji="0" lang="en-US" altLang="en-US" dirty="0"/>
              <a:t> and </a:t>
            </a:r>
            <a:r>
              <a:rPr kumimoji="0" lang="en-US" altLang="en-US" i="1" dirty="0"/>
              <a:t>budget</a:t>
            </a:r>
            <a:r>
              <a:rPr kumimoji="0" lang="en-US" altLang="en-US" dirty="0"/>
              <a:t> to be </a:t>
            </a:r>
            <a:r>
              <a:rPr lang="en-US" altLang="en-US" b="1" dirty="0"/>
              <a:t>not null</a:t>
            </a:r>
          </a:p>
          <a:p>
            <a:pPr>
              <a:buFont typeface="Monotype Sorts" charset="2"/>
              <a:buNone/>
            </a:pPr>
            <a:r>
              <a:rPr kumimoji="0" lang="en-US" altLang="en-US" i="1" dirty="0"/>
              <a:t>	          name </a:t>
            </a:r>
            <a:r>
              <a:rPr kumimoji="0" lang="en-US" altLang="en-US" b="1" dirty="0" err="1"/>
              <a:t>varchar</a:t>
            </a:r>
            <a:r>
              <a:rPr kumimoji="0" lang="en-US" altLang="en-US" dirty="0"/>
              <a:t>(20) </a:t>
            </a:r>
            <a:r>
              <a:rPr kumimoji="0" lang="en-US" altLang="en-US" b="1" dirty="0"/>
              <a:t>not null</a:t>
            </a:r>
            <a:br>
              <a:rPr kumimoji="0" lang="en-US" altLang="en-US" b="1" dirty="0"/>
            </a:br>
            <a:r>
              <a:rPr kumimoji="0" lang="en-US" altLang="en-US" b="1" dirty="0"/>
              <a:t>          </a:t>
            </a:r>
            <a:r>
              <a:rPr kumimoji="0" lang="en-US" altLang="en-US" i="1" dirty="0"/>
              <a:t>budget </a:t>
            </a:r>
            <a:r>
              <a:rPr kumimoji="0" lang="en-US" altLang="en-US" b="1" dirty="0"/>
              <a:t>numeric</a:t>
            </a:r>
            <a:r>
              <a:rPr kumimoji="0" lang="en-US" altLang="en-US" dirty="0"/>
              <a:t>(12,2) </a:t>
            </a:r>
            <a:r>
              <a:rPr kumimoji="0" lang="en-US" altLang="en-US" b="1" dirty="0"/>
              <a:t>not null</a:t>
            </a:r>
          </a:p>
          <a:p>
            <a:endParaRPr kumimoji="0" lang="en-US" altLang="en-US" dirty="0"/>
          </a:p>
          <a:p>
            <a:endParaRPr lang="en-US" altLang="en-US" b="1" dirty="0"/>
          </a:p>
          <a:p>
            <a:pPr>
              <a:buFont typeface="Monotype Sorts" charset="2"/>
              <a:buNone/>
            </a:pPr>
            <a:endParaRPr lang="en-US" altLang="en-US" dirty="0"/>
          </a:p>
        </p:txBody>
      </p:sp>
      <p:sp>
        <p:nvSpPr>
          <p:cNvPr id="60420" name="Rectangle 4"/>
          <p:cNvSpPr>
            <a:spLocks noChangeArrowheads="1"/>
          </p:cNvSpPr>
          <p:nvPr/>
        </p:nvSpPr>
        <p:spPr bwMode="auto">
          <a:xfrm>
            <a:off x="1746647" y="3921919"/>
            <a:ext cx="5100638"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600">
                <a:solidFill>
                  <a:schemeClr val="tx1"/>
                </a:solidFill>
                <a:latin typeface="Helvetica" panose="020B0604020202020204" pitchFamily="34" charset="0"/>
                <a:ea typeface="MS PGothic" panose="020B0600070205080204" pitchFamily="34" charset="-128"/>
              </a:defRPr>
            </a:lvl1pPr>
            <a:lvl2pPr marL="37931725" indent="-3747452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257175" marR="0" lvl="0" indent="-257175" algn="l" defTabSz="685800" rtl="0" eaLnBrk="0" fontAlgn="base" latinLnBrk="0" hangingPunct="0">
              <a:lnSpc>
                <a:spcPct val="100000"/>
              </a:lnSpc>
              <a:spcBef>
                <a:spcPct val="35000"/>
              </a:spcBef>
              <a:spcAft>
                <a:spcPct val="0"/>
              </a:spcAft>
              <a:buClr>
                <a:srgbClr val="CC3300"/>
              </a:buClr>
              <a:buSzTx/>
              <a:buFontTx/>
              <a:buNone/>
              <a:tabLst/>
              <a:defRPr/>
            </a:pPr>
            <a:endParaRPr kumimoji="1" lang="en-US" altLang="en-US" sz="1500" b="1"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6354" name="Rectangle 2"/>
          <p:cNvSpPr>
            <a:spLocks noGrp="1" noChangeArrowheads="1"/>
          </p:cNvSpPr>
          <p:nvPr>
            <p:ph type="title"/>
          </p:nvPr>
        </p:nvSpPr>
        <p:spPr>
          <a:xfrm>
            <a:off x="1696641" y="97384"/>
            <a:ext cx="6057900" cy="457200"/>
          </a:xfrm>
        </p:spPr>
        <p:txBody>
          <a:bodyPr/>
          <a:lstStyle/>
          <a:p>
            <a:pPr>
              <a:defRPr/>
            </a:pPr>
            <a:r>
              <a:rPr lang="en-US" dirty="0">
                <a:ea typeface="+mj-ea"/>
              </a:rPr>
              <a:t>Unique Constraints </a:t>
            </a:r>
          </a:p>
        </p:txBody>
      </p:sp>
      <p:sp>
        <p:nvSpPr>
          <p:cNvPr id="60419" name="Rectangle 3"/>
          <p:cNvSpPr>
            <a:spLocks noGrp="1" noChangeArrowheads="1"/>
          </p:cNvSpPr>
          <p:nvPr>
            <p:ph type="body" idx="1"/>
          </p:nvPr>
        </p:nvSpPr>
        <p:spPr>
          <a:xfrm>
            <a:off x="1746648" y="823866"/>
            <a:ext cx="5283518" cy="1937623"/>
          </a:xfrm>
        </p:spPr>
        <p:txBody>
          <a:bodyPr/>
          <a:lstStyle/>
          <a:p>
            <a:r>
              <a:rPr lang="en-US" altLang="en-US" b="1" dirty="0"/>
              <a:t>unique</a:t>
            </a:r>
            <a:r>
              <a:rPr kumimoji="0" lang="en-US" altLang="en-US" dirty="0"/>
              <a:t> ( </a:t>
            </a:r>
            <a:r>
              <a:rPr kumimoji="0" lang="en-US" altLang="en-US" i="1" dirty="0"/>
              <a:t>A</a:t>
            </a:r>
            <a:r>
              <a:rPr kumimoji="0" lang="en-US" altLang="en-US" baseline="-25000" dirty="0"/>
              <a:t>1</a:t>
            </a:r>
            <a:r>
              <a:rPr kumimoji="0" lang="en-US" altLang="en-US" dirty="0"/>
              <a:t>, </a:t>
            </a:r>
            <a:r>
              <a:rPr kumimoji="0" lang="en-US" altLang="en-US" i="1" dirty="0"/>
              <a:t>A</a:t>
            </a:r>
            <a:r>
              <a:rPr kumimoji="0" lang="en-US" altLang="en-US" baseline="-25000" dirty="0"/>
              <a:t>2</a:t>
            </a:r>
            <a:r>
              <a:rPr kumimoji="0" lang="en-US" altLang="en-US" dirty="0"/>
              <a:t>, …, </a:t>
            </a:r>
            <a:r>
              <a:rPr kumimoji="0" lang="en-US" altLang="en-US" i="1" dirty="0"/>
              <a:t>A</a:t>
            </a:r>
            <a:r>
              <a:rPr kumimoji="0" lang="en-US" altLang="en-US" baseline="-25000" dirty="0"/>
              <a:t>m</a:t>
            </a:r>
            <a:r>
              <a:rPr kumimoji="0" lang="en-US" altLang="en-US" dirty="0"/>
              <a:t>)</a:t>
            </a:r>
          </a:p>
          <a:p>
            <a:pPr lvl="1"/>
            <a:r>
              <a:rPr kumimoji="0" lang="en-US" altLang="en-US" dirty="0"/>
              <a:t>The unique specification states that the attributes </a:t>
            </a:r>
            <a:r>
              <a:rPr kumimoji="0" lang="en-US" altLang="en-US" i="1" dirty="0"/>
              <a:t>A</a:t>
            </a:r>
            <a:r>
              <a:rPr kumimoji="0" lang="en-US" altLang="en-US" baseline="-25000" dirty="0"/>
              <a:t>1</a:t>
            </a:r>
            <a:r>
              <a:rPr kumimoji="0" lang="en-US" altLang="en-US" dirty="0"/>
              <a:t>, </a:t>
            </a:r>
            <a:r>
              <a:rPr kumimoji="0" lang="en-US" altLang="en-US" i="1" dirty="0"/>
              <a:t>A</a:t>
            </a:r>
            <a:r>
              <a:rPr kumimoji="0" lang="en-US" altLang="en-US" baseline="-25000" dirty="0"/>
              <a:t>2</a:t>
            </a:r>
            <a:r>
              <a:rPr kumimoji="0" lang="en-US" altLang="en-US" dirty="0"/>
              <a:t>, …, </a:t>
            </a:r>
            <a:r>
              <a:rPr kumimoji="0" lang="en-US" altLang="en-US" i="1" dirty="0"/>
              <a:t>A</a:t>
            </a:r>
            <a:r>
              <a:rPr kumimoji="0" lang="en-US" altLang="en-US" baseline="-25000" dirty="0"/>
              <a:t>m </a:t>
            </a:r>
            <a:r>
              <a:rPr kumimoji="0" lang="en-US" altLang="en-US" dirty="0"/>
              <a:t> form a candidate key.</a:t>
            </a:r>
          </a:p>
          <a:p>
            <a:pPr lvl="1"/>
            <a:r>
              <a:rPr kumimoji="0" lang="en-US" altLang="en-US" dirty="0"/>
              <a:t>Candidate keys are permitted to be null (in contrast to primary keys).</a:t>
            </a:r>
          </a:p>
          <a:p>
            <a:endParaRPr kumimoji="0" lang="en-US" altLang="en-US" dirty="0"/>
          </a:p>
          <a:p>
            <a:endParaRPr lang="en-US" altLang="en-US" b="1" dirty="0"/>
          </a:p>
          <a:p>
            <a:pPr>
              <a:buFont typeface="Monotype Sorts" charset="2"/>
              <a:buNone/>
            </a:pPr>
            <a:endParaRPr lang="en-US" altLang="en-US" dirty="0"/>
          </a:p>
        </p:txBody>
      </p:sp>
      <p:sp>
        <p:nvSpPr>
          <p:cNvPr id="60420" name="Rectangle 4"/>
          <p:cNvSpPr>
            <a:spLocks noChangeArrowheads="1"/>
          </p:cNvSpPr>
          <p:nvPr/>
        </p:nvSpPr>
        <p:spPr bwMode="auto">
          <a:xfrm>
            <a:off x="1746647" y="3921919"/>
            <a:ext cx="5100638"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600">
                <a:solidFill>
                  <a:schemeClr val="tx1"/>
                </a:solidFill>
                <a:latin typeface="Helvetica" panose="020B0604020202020204" pitchFamily="34" charset="0"/>
                <a:ea typeface="MS PGothic" panose="020B0600070205080204" pitchFamily="34" charset="-128"/>
              </a:defRPr>
            </a:lvl1pPr>
            <a:lvl2pPr marL="37931725" indent="-3747452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257175" marR="0" lvl="0" indent="-257175" algn="l" defTabSz="685800" rtl="0" eaLnBrk="0" fontAlgn="base" latinLnBrk="0" hangingPunct="0">
              <a:lnSpc>
                <a:spcPct val="100000"/>
              </a:lnSpc>
              <a:spcBef>
                <a:spcPct val="35000"/>
              </a:spcBef>
              <a:spcAft>
                <a:spcPct val="0"/>
              </a:spcAft>
              <a:buClr>
                <a:srgbClr val="CC3300"/>
              </a:buClr>
              <a:buSzTx/>
              <a:buFontTx/>
              <a:buNone/>
              <a:tabLst/>
              <a:defRPr/>
            </a:pPr>
            <a:endParaRPr kumimoji="1" lang="en-US" altLang="en-US" sz="1500" b="1"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D99878D-8C9D-FF59-8055-C3F176BCF148}"/>
              </a:ext>
            </a:extLst>
          </p:cNvPr>
          <p:cNvSpPr>
            <a:spLocks noGrp="1"/>
          </p:cNvSpPr>
          <p:nvPr>
            <p:ph idx="1"/>
          </p:nvPr>
        </p:nvSpPr>
        <p:spPr/>
        <p:txBody>
          <a:bodyPr/>
          <a:lstStyle/>
          <a:p>
            <a:r>
              <a:rPr lang="en-US" dirty="0"/>
              <a:t>Consider a simple example of an entity class </a:t>
            </a:r>
            <a:r>
              <a:rPr lang="en-US" i="1" dirty="0"/>
              <a:t>major:</a:t>
            </a:r>
          </a:p>
          <a:p>
            <a:pPr lvl="1"/>
            <a:r>
              <a:rPr lang="en-US" i="1" dirty="0"/>
              <a:t>major(id, name, track)</a:t>
            </a:r>
          </a:p>
          <a:p>
            <a:pPr lvl="1"/>
            <a:r>
              <a:rPr lang="en-US" dirty="0"/>
              <a:t>“id” is a uniquely generated ID</a:t>
            </a:r>
          </a:p>
          <a:p>
            <a:pPr lvl="1"/>
            <a:r>
              <a:rPr lang="en-US" dirty="0"/>
              <a:t>“name” is the major name, e.g. “Computer Science,” “Economics,” … …</a:t>
            </a:r>
          </a:p>
          <a:p>
            <a:pPr lvl="1"/>
            <a:r>
              <a:rPr lang="en-US" dirty="0"/>
              <a:t>“track” is a sub-track/specialty within the major, e.g. “Applications,” “AI/ML,” ...</a:t>
            </a:r>
          </a:p>
          <a:p>
            <a:pPr lvl="2"/>
            <a:r>
              <a:rPr lang="en-US" dirty="0"/>
              <a:t>“track” is optional</a:t>
            </a:r>
          </a:p>
          <a:p>
            <a:pPr lvl="2"/>
            <a:r>
              <a:rPr lang="en-US" dirty="0"/>
              <a:t>The combination of </a:t>
            </a:r>
            <a:r>
              <a:rPr lang="en-US" i="1" dirty="0"/>
              <a:t>(name, track)</a:t>
            </a:r>
            <a:r>
              <a:rPr lang="en-US" dirty="0"/>
              <a:t> is </a:t>
            </a:r>
            <a:r>
              <a:rPr lang="en-US" i="1" dirty="0"/>
              <a:t>unique.</a:t>
            </a:r>
          </a:p>
          <a:p>
            <a:r>
              <a:rPr lang="en-US" b="1" dirty="0"/>
              <a:t>Note: </a:t>
            </a:r>
            <a:r>
              <a:rPr lang="en-US" dirty="0"/>
              <a:t>In many DBMS, this automatically</a:t>
            </a:r>
            <a:br>
              <a:rPr lang="en-US" dirty="0"/>
            </a:br>
            <a:r>
              <a:rPr lang="en-US" dirty="0"/>
              <a:t>creates indices for keys/constraints.</a:t>
            </a:r>
          </a:p>
          <a:p>
            <a:r>
              <a:rPr lang="en-US" dirty="0"/>
              <a:t>Switch to Notebook.</a:t>
            </a:r>
          </a:p>
        </p:txBody>
      </p:sp>
      <p:sp>
        <p:nvSpPr>
          <p:cNvPr id="3" name="Title 2">
            <a:extLst>
              <a:ext uri="{FF2B5EF4-FFF2-40B4-BE49-F238E27FC236}">
                <a16:creationId xmlns:a16="http://schemas.microsoft.com/office/drawing/2014/main" id="{CFA48A5E-0A8B-3C36-B2DE-06EF47CC1A74}"/>
              </a:ext>
            </a:extLst>
          </p:cNvPr>
          <p:cNvSpPr>
            <a:spLocks noGrp="1"/>
          </p:cNvSpPr>
          <p:nvPr>
            <p:ph type="title"/>
          </p:nvPr>
        </p:nvSpPr>
        <p:spPr/>
        <p:txBody>
          <a:bodyPr/>
          <a:lstStyle/>
          <a:p>
            <a:r>
              <a:rPr lang="en-US" dirty="0"/>
              <a:t>Simple Example</a:t>
            </a:r>
          </a:p>
        </p:txBody>
      </p:sp>
      <p:pic>
        <p:nvPicPr>
          <p:cNvPr id="4" name="Picture 3">
            <a:extLst>
              <a:ext uri="{FF2B5EF4-FFF2-40B4-BE49-F238E27FC236}">
                <a16:creationId xmlns:a16="http://schemas.microsoft.com/office/drawing/2014/main" id="{6F546919-8A60-690E-F4C4-D68F2020551F}"/>
              </a:ext>
            </a:extLst>
          </p:cNvPr>
          <p:cNvPicPr>
            <a:picLocks noChangeAspect="1"/>
          </p:cNvPicPr>
          <p:nvPr/>
        </p:nvPicPr>
        <p:blipFill>
          <a:blip r:embed="rId2"/>
          <a:stretch>
            <a:fillRect/>
          </a:stretch>
        </p:blipFill>
        <p:spPr>
          <a:xfrm>
            <a:off x="5181600" y="2343150"/>
            <a:ext cx="3584028" cy="2133600"/>
          </a:xfrm>
          <a:prstGeom prst="rect">
            <a:avLst/>
          </a:prstGeom>
        </p:spPr>
      </p:pic>
    </p:spTree>
    <p:extLst>
      <p:ext uri="{BB962C8B-B14F-4D97-AF65-F5344CB8AC3E}">
        <p14:creationId xmlns:p14="http://schemas.microsoft.com/office/powerpoint/2010/main" val="266295295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0450" name="Rectangle 2"/>
          <p:cNvSpPr>
            <a:spLocks noGrp="1" noChangeArrowheads="1"/>
          </p:cNvSpPr>
          <p:nvPr>
            <p:ph type="title"/>
          </p:nvPr>
        </p:nvSpPr>
        <p:spPr>
          <a:xfrm>
            <a:off x="1696641" y="106408"/>
            <a:ext cx="6057900" cy="457200"/>
          </a:xfrm>
        </p:spPr>
        <p:txBody>
          <a:bodyPr/>
          <a:lstStyle/>
          <a:p>
            <a:pPr>
              <a:defRPr/>
            </a:pPr>
            <a:r>
              <a:rPr lang="en-US" dirty="0">
                <a:ea typeface="+mj-ea"/>
              </a:rPr>
              <a:t>The check clause</a:t>
            </a:r>
          </a:p>
        </p:txBody>
      </p:sp>
      <p:sp>
        <p:nvSpPr>
          <p:cNvPr id="62467" name="Rectangle 3"/>
          <p:cNvSpPr>
            <a:spLocks noGrp="1" noChangeArrowheads="1"/>
          </p:cNvSpPr>
          <p:nvPr>
            <p:ph type="body" idx="1"/>
          </p:nvPr>
        </p:nvSpPr>
        <p:spPr>
          <a:xfrm>
            <a:off x="1696641" y="814768"/>
            <a:ext cx="5700712" cy="3519488"/>
          </a:xfrm>
        </p:spPr>
        <p:txBody>
          <a:bodyPr/>
          <a:lstStyle/>
          <a:p>
            <a:r>
              <a:rPr lang="en-US" altLang="en-US" dirty="0"/>
              <a:t>The  </a:t>
            </a:r>
            <a:r>
              <a:rPr lang="en-US" altLang="en-US" b="1" dirty="0"/>
              <a:t>check </a:t>
            </a:r>
            <a:r>
              <a:rPr lang="en-US" altLang="en-US" dirty="0"/>
              <a:t>(P) clause specifies a predicate P that must be satisfied by every tuple in a relation.</a:t>
            </a:r>
          </a:p>
          <a:p>
            <a:r>
              <a:rPr lang="en-US" altLang="en-US" dirty="0"/>
              <a:t>Example:  ensure that semester is one of fall, winter, spring or summer</a:t>
            </a:r>
          </a:p>
          <a:p>
            <a:pPr>
              <a:spcBef>
                <a:spcPts val="0"/>
              </a:spcBef>
              <a:buNone/>
            </a:pPr>
            <a:r>
              <a:rPr lang="en-US" altLang="en-US" b="1" dirty="0"/>
              <a:t>     </a:t>
            </a:r>
          </a:p>
          <a:p>
            <a:pPr>
              <a:spcBef>
                <a:spcPts val="0"/>
              </a:spcBef>
              <a:buNone/>
            </a:pPr>
            <a:r>
              <a:rPr lang="en-US" altLang="en-US" b="1" dirty="0"/>
              <a:t>              create table </a:t>
            </a:r>
            <a:r>
              <a:rPr lang="en-US" altLang="en-US" i="1" dirty="0"/>
              <a:t>section </a:t>
            </a:r>
          </a:p>
          <a:p>
            <a:pPr>
              <a:spcBef>
                <a:spcPts val="0"/>
              </a:spcBef>
              <a:buNone/>
            </a:pPr>
            <a:r>
              <a:rPr lang="en-US" altLang="en-US" i="1" dirty="0"/>
              <a:t>                   </a:t>
            </a:r>
            <a:r>
              <a:rPr lang="en-US" altLang="en-US" dirty="0"/>
              <a:t>(</a:t>
            </a:r>
            <a:r>
              <a:rPr lang="en-US" altLang="en-US" i="1" dirty="0" err="1"/>
              <a:t>course_id</a:t>
            </a:r>
            <a:r>
              <a:rPr lang="en-US" altLang="en-US" i="1" dirty="0"/>
              <a:t> </a:t>
            </a:r>
            <a:r>
              <a:rPr lang="en-US" altLang="en-US" b="1" dirty="0"/>
              <a:t>varchar </a:t>
            </a:r>
            <a:r>
              <a:rPr lang="en-US" altLang="en-US" dirty="0"/>
              <a:t>(8),</a:t>
            </a:r>
          </a:p>
          <a:p>
            <a:pPr>
              <a:spcBef>
                <a:spcPts val="0"/>
              </a:spcBef>
              <a:buNone/>
            </a:pPr>
            <a:r>
              <a:rPr lang="en-US" altLang="en-US" i="1" dirty="0"/>
              <a:t>                    </a:t>
            </a:r>
            <a:r>
              <a:rPr lang="en-US" altLang="en-US" i="1" dirty="0" err="1"/>
              <a:t>sec_id</a:t>
            </a:r>
            <a:r>
              <a:rPr lang="en-US" altLang="en-US" i="1" dirty="0"/>
              <a:t> </a:t>
            </a:r>
            <a:r>
              <a:rPr lang="en-US" altLang="en-US" b="1" dirty="0"/>
              <a:t>varchar </a:t>
            </a:r>
            <a:r>
              <a:rPr lang="en-US" altLang="en-US" dirty="0"/>
              <a:t>(8),</a:t>
            </a:r>
          </a:p>
          <a:p>
            <a:pPr>
              <a:spcBef>
                <a:spcPts val="0"/>
              </a:spcBef>
              <a:buNone/>
            </a:pPr>
            <a:r>
              <a:rPr lang="en-US" altLang="en-US" i="1" dirty="0"/>
              <a:t>                    semester </a:t>
            </a:r>
            <a:r>
              <a:rPr lang="en-US" altLang="en-US" b="1" dirty="0"/>
              <a:t>varchar </a:t>
            </a:r>
            <a:r>
              <a:rPr lang="en-US" altLang="en-US" dirty="0"/>
              <a:t>(6),</a:t>
            </a:r>
          </a:p>
          <a:p>
            <a:pPr>
              <a:spcBef>
                <a:spcPts val="0"/>
              </a:spcBef>
              <a:buNone/>
            </a:pPr>
            <a:r>
              <a:rPr lang="en-US" altLang="en-US" i="1" dirty="0"/>
              <a:t>                    year </a:t>
            </a:r>
            <a:r>
              <a:rPr lang="en-US" altLang="en-US" b="1" dirty="0"/>
              <a:t>numeric </a:t>
            </a:r>
            <a:r>
              <a:rPr lang="en-US" altLang="en-US" dirty="0"/>
              <a:t>(4,0),</a:t>
            </a:r>
          </a:p>
          <a:p>
            <a:pPr>
              <a:spcBef>
                <a:spcPts val="0"/>
              </a:spcBef>
              <a:buNone/>
            </a:pPr>
            <a:r>
              <a:rPr lang="en-US" altLang="en-US" i="1" dirty="0"/>
              <a:t>                    building </a:t>
            </a:r>
            <a:r>
              <a:rPr lang="en-US" altLang="en-US" b="1" dirty="0"/>
              <a:t>varchar </a:t>
            </a:r>
            <a:r>
              <a:rPr lang="en-US" altLang="en-US" dirty="0"/>
              <a:t>(15),</a:t>
            </a:r>
          </a:p>
          <a:p>
            <a:pPr>
              <a:spcBef>
                <a:spcPts val="0"/>
              </a:spcBef>
              <a:buNone/>
            </a:pPr>
            <a:r>
              <a:rPr lang="en-US" altLang="en-US" i="1" dirty="0"/>
              <a:t>                    </a:t>
            </a:r>
            <a:r>
              <a:rPr lang="en-US" altLang="en-US" i="1" dirty="0" err="1"/>
              <a:t>room_number</a:t>
            </a:r>
            <a:r>
              <a:rPr lang="en-US" altLang="en-US" i="1" dirty="0"/>
              <a:t> </a:t>
            </a:r>
            <a:r>
              <a:rPr lang="en-US" altLang="en-US" b="1" dirty="0"/>
              <a:t>varchar </a:t>
            </a:r>
            <a:r>
              <a:rPr lang="en-US" altLang="en-US" dirty="0"/>
              <a:t>(7),</a:t>
            </a:r>
          </a:p>
          <a:p>
            <a:pPr>
              <a:spcBef>
                <a:spcPts val="0"/>
              </a:spcBef>
              <a:buNone/>
            </a:pPr>
            <a:r>
              <a:rPr lang="en-US" altLang="en-US" i="1" dirty="0"/>
              <a:t>                    time slot id </a:t>
            </a:r>
            <a:r>
              <a:rPr lang="en-US" altLang="en-US" b="1" dirty="0"/>
              <a:t>varchar </a:t>
            </a:r>
            <a:r>
              <a:rPr lang="en-US" altLang="en-US" dirty="0"/>
              <a:t>(4), </a:t>
            </a:r>
          </a:p>
          <a:p>
            <a:pPr>
              <a:spcBef>
                <a:spcPts val="0"/>
              </a:spcBef>
              <a:buNone/>
            </a:pPr>
            <a:r>
              <a:rPr lang="en-US" altLang="en-US" b="1" dirty="0"/>
              <a:t>                    primary key </a:t>
            </a:r>
            <a:r>
              <a:rPr lang="en-US" altLang="en-US" dirty="0"/>
              <a:t>(</a:t>
            </a:r>
            <a:r>
              <a:rPr lang="en-US" altLang="en-US" i="1" dirty="0" err="1"/>
              <a:t>course_id</a:t>
            </a:r>
            <a:r>
              <a:rPr lang="en-US" altLang="en-US" dirty="0"/>
              <a:t>, </a:t>
            </a:r>
            <a:r>
              <a:rPr lang="en-US" altLang="en-US" i="1" dirty="0" err="1"/>
              <a:t>sec_id</a:t>
            </a:r>
            <a:r>
              <a:rPr lang="en-US" altLang="en-US" dirty="0"/>
              <a:t>, </a:t>
            </a:r>
            <a:r>
              <a:rPr lang="en-US" altLang="en-US" i="1" dirty="0"/>
              <a:t>semester</a:t>
            </a:r>
            <a:r>
              <a:rPr lang="en-US" altLang="en-US" dirty="0"/>
              <a:t>, </a:t>
            </a:r>
            <a:r>
              <a:rPr lang="en-US" altLang="en-US" i="1" dirty="0"/>
              <a:t>year</a:t>
            </a:r>
            <a:r>
              <a:rPr lang="en-US" altLang="en-US" dirty="0"/>
              <a:t>),</a:t>
            </a:r>
          </a:p>
          <a:p>
            <a:pPr>
              <a:spcBef>
                <a:spcPts val="0"/>
              </a:spcBef>
              <a:buNone/>
            </a:pPr>
            <a:r>
              <a:rPr lang="en-US" altLang="en-US" b="1" dirty="0"/>
              <a:t>                    </a:t>
            </a:r>
            <a:r>
              <a:rPr lang="en-US" altLang="en-US" b="1" dirty="0">
                <a:solidFill>
                  <a:srgbClr val="002060"/>
                </a:solidFill>
              </a:rPr>
              <a:t>check</a:t>
            </a:r>
            <a:r>
              <a:rPr lang="en-US" altLang="en-US" b="1" dirty="0"/>
              <a:t> </a:t>
            </a:r>
            <a:r>
              <a:rPr lang="en-US" altLang="en-US" dirty="0"/>
              <a:t>(</a:t>
            </a:r>
            <a:r>
              <a:rPr lang="en-US" altLang="en-US" i="1" dirty="0"/>
              <a:t>semester </a:t>
            </a:r>
            <a:r>
              <a:rPr lang="en-US" altLang="en-US" b="1" dirty="0"/>
              <a:t>in </a:t>
            </a:r>
            <a:r>
              <a:rPr lang="en-US" altLang="en-US" dirty="0"/>
              <a:t>('Fall', 'Winter', 'Spring', 'Summer')))</a:t>
            </a:r>
          </a:p>
        </p:txBody>
      </p:sp>
      <p:sp>
        <p:nvSpPr>
          <p:cNvPr id="62469" name="Rectangle 5"/>
          <p:cNvSpPr>
            <a:spLocks noChangeArrowheads="1"/>
          </p:cNvSpPr>
          <p:nvPr/>
        </p:nvSpPr>
        <p:spPr bwMode="auto">
          <a:xfrm>
            <a:off x="1746647" y="3921919"/>
            <a:ext cx="5100638"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600">
                <a:solidFill>
                  <a:schemeClr val="tx1"/>
                </a:solidFill>
                <a:latin typeface="Helvetica" panose="020B0604020202020204" pitchFamily="34" charset="0"/>
                <a:ea typeface="MS PGothic" panose="020B0600070205080204" pitchFamily="34" charset="-128"/>
              </a:defRPr>
            </a:lvl1pPr>
            <a:lvl2pPr marL="37931725" indent="-3747452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257175" marR="0" lvl="0" indent="-257175" algn="l" defTabSz="685800" rtl="0" eaLnBrk="0" fontAlgn="base" latinLnBrk="0" hangingPunct="0">
              <a:lnSpc>
                <a:spcPct val="100000"/>
              </a:lnSpc>
              <a:spcBef>
                <a:spcPct val="35000"/>
              </a:spcBef>
              <a:spcAft>
                <a:spcPct val="0"/>
              </a:spcAft>
              <a:buClr>
                <a:srgbClr val="CC3300"/>
              </a:buClr>
              <a:buSzTx/>
              <a:buFontTx/>
              <a:buNone/>
              <a:tabLst/>
              <a:defRPr/>
            </a:pPr>
            <a:endParaRPr kumimoji="1" lang="en-US" altLang="en-US" sz="1500" b="1"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2" name="TextBox 1">
            <a:extLst>
              <a:ext uri="{FF2B5EF4-FFF2-40B4-BE49-F238E27FC236}">
                <a16:creationId xmlns:a16="http://schemas.microsoft.com/office/drawing/2014/main" id="{03B44D4E-DDEC-8EF3-DA84-B21570649CC2}"/>
              </a:ext>
            </a:extLst>
          </p:cNvPr>
          <p:cNvSpPr txBox="1"/>
          <p:nvPr/>
        </p:nvSpPr>
        <p:spPr>
          <a:xfrm>
            <a:off x="299551" y="3790950"/>
            <a:ext cx="7994829" cy="923330"/>
          </a:xfrm>
          <a:prstGeom prst="rect">
            <a:avLst/>
          </a:prstGeom>
          <a:noFill/>
        </p:spPr>
        <p:txBody>
          <a:bodyPr wrap="squar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DFF:</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We could handle the </a:t>
            </a:r>
            <a:r>
              <a:rPr kumimoji="0" lang="en-US" sz="1800" b="0" i="1" u="none" strike="noStrike" kern="1200" cap="none" spc="0" normalizeH="0" baseline="0" noProof="0" dirty="0">
                <a:ln>
                  <a:noFill/>
                </a:ln>
                <a:solidFill>
                  <a:srgbClr val="FF0000"/>
                </a:solidFill>
                <a:effectLst/>
                <a:uLnTx/>
                <a:uFillTx/>
                <a:latin typeface="Calibri" charset="0"/>
                <a:ea typeface="ＭＳ Ｐゴシック" charset="-128"/>
                <a:cs typeface="+mn-cs"/>
              </a:rPr>
              <a:t>semester check</a:t>
            </a: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 with an </a:t>
            </a:r>
            <a:r>
              <a:rPr kumimoji="0" lang="en-US" sz="1800" b="0" i="1" u="none" strike="noStrike" kern="1200" cap="none" spc="0" normalizeH="0" baseline="0" noProof="0" dirty="0" err="1">
                <a:ln>
                  <a:noFill/>
                </a:ln>
                <a:solidFill>
                  <a:srgbClr val="FF0000"/>
                </a:solidFill>
                <a:effectLst/>
                <a:uLnTx/>
                <a:uFillTx/>
                <a:latin typeface="Calibri" charset="0"/>
                <a:ea typeface="ＭＳ Ｐゴシック" charset="-128"/>
                <a:cs typeface="+mn-cs"/>
              </a:rPr>
              <a:t>enum</a:t>
            </a:r>
            <a:r>
              <a:rPr kumimoji="0" lang="en-US" sz="1800" b="0" i="1" u="none" strike="noStrike" kern="1200" cap="none" spc="0" normalizeH="0" baseline="0" noProof="0" dirty="0">
                <a:ln>
                  <a:noFill/>
                </a:ln>
                <a:solidFill>
                  <a:srgbClr val="FF0000"/>
                </a:solidFill>
                <a:effectLst/>
                <a:uLnTx/>
                <a:uFillTx/>
                <a:latin typeface="Calibri" charset="0"/>
                <a:ea typeface="ＭＳ Ｐゴシック" charset="-128"/>
                <a:cs typeface="+mn-cs"/>
              </a:rPr>
              <a:t>.</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Switch to notebook for a slightly different example.</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4546" name="Rectangle 2"/>
          <p:cNvSpPr>
            <a:spLocks noGrp="1" noChangeArrowheads="1"/>
          </p:cNvSpPr>
          <p:nvPr>
            <p:ph type="title"/>
          </p:nvPr>
        </p:nvSpPr>
        <p:spPr/>
        <p:txBody>
          <a:bodyPr/>
          <a:lstStyle/>
          <a:p>
            <a:pPr>
              <a:defRPr/>
            </a:pPr>
            <a:r>
              <a:rPr lang="en-US" dirty="0">
                <a:ea typeface="+mj-ea"/>
              </a:rPr>
              <a:t>Referential Integrity</a:t>
            </a:r>
          </a:p>
        </p:txBody>
      </p:sp>
      <p:sp>
        <p:nvSpPr>
          <p:cNvPr id="64515" name="Rectangle 3"/>
          <p:cNvSpPr>
            <a:spLocks noGrp="1" noChangeArrowheads="1"/>
          </p:cNvSpPr>
          <p:nvPr>
            <p:ph type="body" idx="1"/>
          </p:nvPr>
        </p:nvSpPr>
        <p:spPr>
          <a:xfrm>
            <a:off x="1719262" y="851298"/>
            <a:ext cx="5642546" cy="3707606"/>
          </a:xfrm>
        </p:spPr>
        <p:txBody>
          <a:bodyPr/>
          <a:lstStyle/>
          <a:p>
            <a:r>
              <a:rPr lang="en-US" altLang="en-US" dirty="0"/>
              <a:t>Ensures that a value that appears in one relation for a given set of attributes also appears for a certain set of attributes in another relation.</a:t>
            </a:r>
          </a:p>
          <a:p>
            <a:pPr lvl="1"/>
            <a:r>
              <a:rPr lang="en-US" altLang="en-US" dirty="0"/>
              <a:t>Example:  If “Biology” is a department name appearing in one of the tuples in the </a:t>
            </a:r>
            <a:r>
              <a:rPr lang="en-US" altLang="en-US" i="1" dirty="0"/>
              <a:t>instructor</a:t>
            </a:r>
            <a:r>
              <a:rPr lang="en-US" altLang="en-US" dirty="0"/>
              <a:t> relation, then there exists a tuple in the </a:t>
            </a:r>
            <a:r>
              <a:rPr lang="en-US" altLang="en-US" i="1" dirty="0"/>
              <a:t>department</a:t>
            </a:r>
            <a:r>
              <a:rPr lang="en-US" altLang="en-US" dirty="0"/>
              <a:t> relation for “Biology”.</a:t>
            </a:r>
          </a:p>
          <a:p>
            <a:r>
              <a:rPr lang="en-US" altLang="en-US" dirty="0"/>
              <a:t>Let A be a set of attributes.  Let R and S be two relations that contain attributes A and where A is the primary key of S. A is said to be a  </a:t>
            </a:r>
            <a:r>
              <a:rPr lang="en-US" altLang="en-US" b="1" dirty="0">
                <a:solidFill>
                  <a:srgbClr val="002060"/>
                </a:solidFill>
              </a:rPr>
              <a:t>foreign key</a:t>
            </a:r>
            <a:r>
              <a:rPr lang="en-US" altLang="en-US" dirty="0">
                <a:solidFill>
                  <a:srgbClr val="002060"/>
                </a:solidFill>
              </a:rPr>
              <a:t> </a:t>
            </a:r>
            <a:r>
              <a:rPr lang="en-US" altLang="en-US" dirty="0"/>
              <a:t>of R if for any values of A appearing in R these values also appear in S.</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4546" name="Rectangle 2"/>
          <p:cNvSpPr>
            <a:spLocks noGrp="1" noChangeArrowheads="1"/>
          </p:cNvSpPr>
          <p:nvPr>
            <p:ph type="title"/>
          </p:nvPr>
        </p:nvSpPr>
        <p:spPr/>
        <p:txBody>
          <a:bodyPr/>
          <a:lstStyle/>
          <a:p>
            <a:pPr>
              <a:defRPr/>
            </a:pPr>
            <a:r>
              <a:rPr lang="en-US" dirty="0">
                <a:ea typeface="+mj-ea"/>
              </a:rPr>
              <a:t>Referential Integrity (Cont.)</a:t>
            </a:r>
          </a:p>
        </p:txBody>
      </p:sp>
      <p:sp>
        <p:nvSpPr>
          <p:cNvPr id="64515" name="Rectangle 3"/>
          <p:cNvSpPr>
            <a:spLocks noGrp="1" noChangeArrowheads="1"/>
          </p:cNvSpPr>
          <p:nvPr>
            <p:ph type="body" idx="1"/>
          </p:nvPr>
        </p:nvSpPr>
        <p:spPr>
          <a:xfrm>
            <a:off x="1719263" y="851298"/>
            <a:ext cx="5595938" cy="2733151"/>
          </a:xfrm>
        </p:spPr>
        <p:txBody>
          <a:bodyPr/>
          <a:lstStyle/>
          <a:p>
            <a:r>
              <a:rPr lang="en-US" altLang="en-US" dirty="0"/>
              <a:t>Foreign </a:t>
            </a:r>
            <a:r>
              <a:rPr lang="en-US" altLang="en-US" i="1" dirty="0"/>
              <a:t>keys can be </a:t>
            </a:r>
            <a:r>
              <a:rPr lang="en-US" altLang="en-US" dirty="0"/>
              <a:t>specified as part of the SQL </a:t>
            </a:r>
            <a:r>
              <a:rPr lang="en-US" altLang="en-US" b="1" dirty="0"/>
              <a:t>create</a:t>
            </a:r>
            <a:r>
              <a:rPr lang="en-US" altLang="en-US" dirty="0"/>
              <a:t> </a:t>
            </a:r>
            <a:r>
              <a:rPr lang="en-US" altLang="en-US" b="1" dirty="0"/>
              <a:t>table </a:t>
            </a:r>
            <a:r>
              <a:rPr lang="en-US" altLang="en-US" dirty="0"/>
              <a:t> statement </a:t>
            </a:r>
          </a:p>
          <a:p>
            <a:pPr>
              <a:buNone/>
            </a:pPr>
            <a:r>
              <a:rPr lang="en-US" altLang="en-US" b="1" dirty="0"/>
              <a:t>         foreign key </a:t>
            </a:r>
            <a:r>
              <a:rPr lang="en-US" altLang="en-US" dirty="0"/>
              <a:t>(</a:t>
            </a:r>
            <a:r>
              <a:rPr lang="en-US" altLang="en-US" i="1" dirty="0"/>
              <a:t>dept_name</a:t>
            </a:r>
            <a:r>
              <a:rPr lang="en-US" altLang="en-US" dirty="0"/>
              <a:t>) </a:t>
            </a:r>
            <a:r>
              <a:rPr lang="en-US" altLang="en-US" b="1" dirty="0"/>
              <a:t>references </a:t>
            </a:r>
            <a:r>
              <a:rPr lang="en-US" altLang="en-US" i="1" dirty="0"/>
              <a:t>department</a:t>
            </a:r>
          </a:p>
          <a:p>
            <a:r>
              <a:rPr lang="en-US" altLang="en-US" dirty="0"/>
              <a:t>By default, a foreign key references the primary-key attributes of the referenced table.</a:t>
            </a:r>
          </a:p>
          <a:p>
            <a:r>
              <a:rPr lang="en-US" altLang="en-US" dirty="0"/>
              <a:t>SQL allows  a list of attributes of the referenced relation to be specified explicitly.</a:t>
            </a:r>
          </a:p>
          <a:p>
            <a:pPr>
              <a:buNone/>
            </a:pPr>
            <a:r>
              <a:rPr lang="en-US" altLang="en-US" b="1" dirty="0"/>
              <a:t>       foreign key </a:t>
            </a:r>
            <a:r>
              <a:rPr lang="en-US" altLang="en-US" dirty="0"/>
              <a:t>(</a:t>
            </a:r>
            <a:r>
              <a:rPr lang="en-US" altLang="en-US" i="1" dirty="0"/>
              <a:t>dept_name</a:t>
            </a:r>
            <a:r>
              <a:rPr lang="en-US" altLang="en-US" dirty="0"/>
              <a:t>) </a:t>
            </a:r>
            <a:r>
              <a:rPr lang="en-US" altLang="en-US" b="1" dirty="0"/>
              <a:t>references </a:t>
            </a:r>
            <a:r>
              <a:rPr lang="en-US" altLang="en-US" i="1" dirty="0"/>
              <a:t>department </a:t>
            </a:r>
            <a:r>
              <a:rPr lang="en-US" altLang="en-US" dirty="0"/>
              <a:t>(</a:t>
            </a:r>
            <a:r>
              <a:rPr lang="en-US" altLang="en-US" i="1" dirty="0"/>
              <a:t>dept_name</a:t>
            </a:r>
            <a:r>
              <a:rPr lang="en-US" altLang="en-US" dirty="0"/>
              <a:t>)</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0690" name="Rectangle 2"/>
          <p:cNvSpPr>
            <a:spLocks noGrp="1" noChangeArrowheads="1"/>
          </p:cNvSpPr>
          <p:nvPr>
            <p:ph type="title"/>
          </p:nvPr>
        </p:nvSpPr>
        <p:spPr>
          <a:xfrm>
            <a:off x="1743076" y="171450"/>
            <a:ext cx="6404372" cy="320279"/>
          </a:xfrm>
        </p:spPr>
        <p:txBody>
          <a:bodyPr/>
          <a:lstStyle/>
          <a:p>
            <a:pPr>
              <a:defRPr/>
            </a:pPr>
            <a:r>
              <a:rPr lang="en-US" dirty="0">
                <a:ea typeface="+mj-ea"/>
              </a:rPr>
              <a:t>Cascading Actions in Referential Integrity</a:t>
            </a:r>
          </a:p>
        </p:txBody>
      </p:sp>
      <p:sp>
        <p:nvSpPr>
          <p:cNvPr id="66563" name="Rectangle 3"/>
          <p:cNvSpPr>
            <a:spLocks noGrp="1" noChangeArrowheads="1"/>
          </p:cNvSpPr>
          <p:nvPr>
            <p:ph type="body" idx="1"/>
          </p:nvPr>
        </p:nvSpPr>
        <p:spPr>
          <a:xfrm>
            <a:off x="1722270" y="842460"/>
            <a:ext cx="5854823" cy="3335551"/>
          </a:xfrm>
        </p:spPr>
        <p:txBody>
          <a:bodyPr/>
          <a:lstStyle/>
          <a:p>
            <a:pPr>
              <a:tabLst>
                <a:tab pos="1629966" algn="l"/>
              </a:tabLst>
            </a:pPr>
            <a:r>
              <a:rPr lang="en-US" altLang="en-US" dirty="0"/>
              <a:t>When a referential-integrity constraint is violated, the normal procedure is to reject the action that caused the violation.</a:t>
            </a:r>
          </a:p>
          <a:p>
            <a:pPr>
              <a:tabLst>
                <a:tab pos="1629966" algn="l"/>
              </a:tabLst>
            </a:pPr>
            <a:r>
              <a:rPr lang="en-US" altLang="en-US" dirty="0"/>
              <a:t>An alternative, in case of delete or update is to cascade</a:t>
            </a:r>
          </a:p>
          <a:p>
            <a:pPr>
              <a:buNone/>
              <a:tabLst>
                <a:tab pos="1629966" algn="l"/>
              </a:tabLst>
            </a:pPr>
            <a:r>
              <a:rPr lang="en-US" altLang="en-US" b="1" dirty="0"/>
              <a:t>            create table </a:t>
            </a:r>
            <a:r>
              <a:rPr lang="en-US" altLang="en-US" i="1" dirty="0"/>
              <a:t>course </a:t>
            </a:r>
            <a:r>
              <a:rPr lang="en-US" altLang="en-US" dirty="0"/>
              <a:t>(</a:t>
            </a:r>
            <a:br>
              <a:rPr lang="en-US" altLang="en-US" dirty="0"/>
            </a:br>
            <a:r>
              <a:rPr lang="en-US" altLang="en-US" dirty="0"/>
              <a:t>             (…</a:t>
            </a:r>
            <a:br>
              <a:rPr lang="en-US" altLang="en-US" dirty="0"/>
            </a:br>
            <a:r>
              <a:rPr lang="en-US" altLang="en-US" dirty="0"/>
              <a:t>              </a:t>
            </a:r>
            <a:r>
              <a:rPr lang="en-US" altLang="en-US" i="1" dirty="0"/>
              <a:t>dept_name </a:t>
            </a:r>
            <a:r>
              <a:rPr lang="en-US" altLang="en-US" b="1" dirty="0" err="1"/>
              <a:t>varchar</a:t>
            </a:r>
            <a:r>
              <a:rPr lang="en-US" altLang="en-US" dirty="0"/>
              <a:t>(20),</a:t>
            </a:r>
            <a:br>
              <a:rPr lang="en-US" altLang="en-US" dirty="0"/>
            </a:br>
            <a:r>
              <a:rPr lang="en-US" altLang="en-US" dirty="0"/>
              <a:t>              </a:t>
            </a:r>
            <a:r>
              <a:rPr lang="en-US" altLang="en-US" b="1" dirty="0"/>
              <a:t>foreign key </a:t>
            </a:r>
            <a:r>
              <a:rPr lang="en-US" altLang="en-US" dirty="0"/>
              <a:t>(</a:t>
            </a:r>
            <a:r>
              <a:rPr lang="en-US" altLang="en-US" i="1" dirty="0"/>
              <a:t>dept_name</a:t>
            </a:r>
            <a:r>
              <a:rPr lang="en-US" altLang="en-US" dirty="0"/>
              <a:t>) </a:t>
            </a:r>
            <a:r>
              <a:rPr lang="en-US" altLang="en-US" b="1" dirty="0"/>
              <a:t>references </a:t>
            </a:r>
            <a:r>
              <a:rPr lang="en-US" altLang="en-US" i="1" dirty="0"/>
              <a:t>department</a:t>
            </a:r>
            <a:br>
              <a:rPr lang="en-US" altLang="en-US" i="1" dirty="0"/>
            </a:br>
            <a:r>
              <a:rPr lang="en-US" altLang="en-US" i="1" dirty="0"/>
              <a:t>                   </a:t>
            </a:r>
            <a:r>
              <a:rPr lang="en-US" altLang="en-US" b="1" dirty="0"/>
              <a:t>on delete cascade</a:t>
            </a:r>
            <a:br>
              <a:rPr lang="en-US" altLang="en-US" b="1" dirty="0"/>
            </a:br>
            <a:r>
              <a:rPr lang="en-US" altLang="en-US" b="1" dirty="0"/>
              <a:t>                   on update cascade</a:t>
            </a:r>
            <a:r>
              <a:rPr lang="en-US" altLang="en-US" dirty="0"/>
              <a:t>,</a:t>
            </a:r>
            <a:br>
              <a:rPr lang="en-US" altLang="en-US" dirty="0"/>
            </a:br>
            <a:r>
              <a:rPr lang="en-US" altLang="en-US" dirty="0"/>
              <a:t>                . . .) </a:t>
            </a:r>
          </a:p>
          <a:p>
            <a:pPr>
              <a:tabLst>
                <a:tab pos="1629966" algn="l"/>
              </a:tabLst>
            </a:pPr>
            <a:r>
              <a:rPr lang="en-US" altLang="en-US" dirty="0"/>
              <a:t>Instead of cascade we can use :  </a:t>
            </a:r>
          </a:p>
          <a:p>
            <a:pPr lvl="1">
              <a:tabLst>
                <a:tab pos="1629966" algn="l"/>
              </a:tabLst>
            </a:pPr>
            <a:r>
              <a:rPr lang="en-US" altLang="en-US" b="1" dirty="0"/>
              <a:t>set null</a:t>
            </a:r>
            <a:r>
              <a:rPr lang="en-US" altLang="en-US" dirty="0"/>
              <a:t>,</a:t>
            </a:r>
          </a:p>
          <a:p>
            <a:pPr lvl="1">
              <a:tabLst>
                <a:tab pos="1629966" algn="l"/>
              </a:tabLst>
            </a:pPr>
            <a:r>
              <a:rPr lang="en-US" altLang="en-US" b="1" dirty="0"/>
              <a:t>set default</a:t>
            </a:r>
            <a:endParaRPr lang="en-US" altLang="en-US" dirty="0"/>
          </a:p>
          <a:p>
            <a:pPr>
              <a:buNone/>
              <a:tabLst>
                <a:tab pos="1629966" algn="l"/>
              </a:tabLst>
            </a:pPr>
            <a:endParaRPr lang="en-US" altLang="en-US" i="1" dirty="0"/>
          </a:p>
        </p:txBody>
      </p:sp>
      <p:sp>
        <p:nvSpPr>
          <p:cNvPr id="2" name="TextBox 1">
            <a:extLst>
              <a:ext uri="{FF2B5EF4-FFF2-40B4-BE49-F238E27FC236}">
                <a16:creationId xmlns:a16="http://schemas.microsoft.com/office/drawing/2014/main" id="{41BBC36E-D36D-2203-A85D-BA4D5DB66EF5}"/>
              </a:ext>
            </a:extLst>
          </p:cNvPr>
          <p:cNvSpPr txBox="1"/>
          <p:nvPr/>
        </p:nvSpPr>
        <p:spPr>
          <a:xfrm>
            <a:off x="304800" y="3700875"/>
            <a:ext cx="7994829" cy="1200329"/>
          </a:xfrm>
          <a:prstGeom prst="rect">
            <a:avLst/>
          </a:prstGeom>
          <a:noFill/>
        </p:spPr>
        <p:txBody>
          <a:bodyPr wrap="squar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DFF:</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I do not like using </a:t>
            </a:r>
            <a:r>
              <a:rPr kumimoji="0" lang="en-US" sz="1800" b="0" i="1" u="none" strike="noStrike" kern="1200" cap="none" spc="0" normalizeH="0" baseline="0" noProof="0" dirty="0">
                <a:ln>
                  <a:noFill/>
                </a:ln>
                <a:solidFill>
                  <a:srgbClr val="FF0000"/>
                </a:solidFill>
                <a:effectLst/>
                <a:uLnTx/>
                <a:uFillTx/>
                <a:latin typeface="Calibri" charset="0"/>
                <a:ea typeface="ＭＳ Ｐゴシック" charset="-128"/>
                <a:cs typeface="+mn-cs"/>
              </a:rPr>
              <a:t>cascade. </a:t>
            </a: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I think making changes should be explicit.</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Other people disagree.</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You will get some simple practice on HW or exams.</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Indexes</a:t>
            </a:r>
            <a:b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b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Concepts and Examples</a:t>
            </a:r>
            <a:endParaRPr kumimoji="0" lang="en-US" altLang="en-US" sz="16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8" name="TextBox 9"/>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68</a:t>
            </a:fld>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COMS W4111_002_2023_3: Lecture 4: ER, Relational, SQL (III), Applications		© Donald F. Ferguson, 2023</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49820366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794" name="Rectangle 2"/>
          <p:cNvSpPr>
            <a:spLocks noGrp="1" noChangeArrowheads="1"/>
          </p:cNvSpPr>
          <p:nvPr>
            <p:ph type="title"/>
          </p:nvPr>
        </p:nvSpPr>
        <p:spPr/>
        <p:txBody>
          <a:bodyPr/>
          <a:lstStyle/>
          <a:p>
            <a:r>
              <a:rPr lang="en-US" altLang="en-US" dirty="0">
                <a:effectLst>
                  <a:outerShdw blurRad="38100" dist="38100" dir="2700000" algn="tl">
                    <a:srgbClr val="C0C0C0"/>
                  </a:outerShdw>
                </a:effectLst>
              </a:rPr>
              <a:t>Index Creation</a:t>
            </a:r>
          </a:p>
        </p:txBody>
      </p:sp>
      <p:sp>
        <p:nvSpPr>
          <p:cNvPr id="72707" name="Rectangle 3"/>
          <p:cNvSpPr>
            <a:spLocks noGrp="1" noChangeArrowheads="1"/>
          </p:cNvSpPr>
          <p:nvPr>
            <p:ph type="body" idx="1"/>
          </p:nvPr>
        </p:nvSpPr>
        <p:spPr>
          <a:xfrm>
            <a:off x="1719263" y="820342"/>
            <a:ext cx="5729102" cy="3084146"/>
          </a:xfrm>
        </p:spPr>
        <p:txBody>
          <a:bodyPr/>
          <a:lstStyle/>
          <a:p>
            <a:r>
              <a:rPr lang="en-US" altLang="en-US" dirty="0"/>
              <a:t>Many queries reference only a small proportion of the records in a table. </a:t>
            </a:r>
          </a:p>
          <a:p>
            <a:r>
              <a:rPr lang="en-US" altLang="en-US" dirty="0"/>
              <a:t>It is inefficient for the system to read every record to find  a record with  particular value</a:t>
            </a:r>
          </a:p>
          <a:p>
            <a:r>
              <a:rPr lang="en-US" altLang="en-US" dirty="0"/>
              <a:t>An </a:t>
            </a:r>
            <a:r>
              <a:rPr lang="en-US" altLang="en-US" b="1" dirty="0">
                <a:solidFill>
                  <a:srgbClr val="002060"/>
                </a:solidFill>
              </a:rPr>
              <a:t>index</a:t>
            </a:r>
            <a:r>
              <a:rPr lang="en-US" altLang="en-US" dirty="0"/>
              <a:t> on an attribute of a relation is a data structure that allows the database system to find those tuples in the relation that have a specified value for that attribute efficiently, without scanning through all the tuples of the relation.</a:t>
            </a:r>
          </a:p>
          <a:p>
            <a:r>
              <a:rPr lang="en-US" altLang="en-US" dirty="0"/>
              <a:t>We create an index with the </a:t>
            </a:r>
            <a:r>
              <a:rPr lang="en-US" altLang="en-US" b="1" dirty="0"/>
              <a:t>create index </a:t>
            </a:r>
            <a:r>
              <a:rPr lang="en-US" altLang="en-US" dirty="0"/>
              <a:t>command</a:t>
            </a:r>
          </a:p>
          <a:p>
            <a:pPr>
              <a:buNone/>
            </a:pPr>
            <a:r>
              <a:rPr lang="en-US" altLang="en-US" dirty="0"/>
              <a:t>         </a:t>
            </a:r>
            <a:r>
              <a:rPr lang="en-US" altLang="en-US" b="1" dirty="0"/>
              <a:t>create index </a:t>
            </a:r>
            <a:r>
              <a:rPr lang="en-US" altLang="en-US" dirty="0"/>
              <a:t>&lt;name&gt; </a:t>
            </a:r>
            <a:r>
              <a:rPr lang="en-US" altLang="en-US" b="1" dirty="0"/>
              <a:t>on </a:t>
            </a:r>
            <a:r>
              <a:rPr lang="en-US" altLang="en-US" dirty="0"/>
              <a:t>&lt;relation-name&gt; (attribute);</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650653"/>
            <a:ext cx="9144000"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spcBef>
                <a:spcPts val="0"/>
              </a:spcBef>
            </a:pPr>
            <a:r>
              <a:rPr lang="en-US" sz="3200" dirty="0">
                <a:solidFill>
                  <a:schemeClr val="bg1"/>
                </a:solidFill>
              </a:rPr>
              <a:t>Database design, Entity-Relationship Model</a:t>
            </a:r>
            <a:br>
              <a:rPr lang="en-US" sz="3200" dirty="0">
                <a:solidFill>
                  <a:schemeClr val="bg1"/>
                </a:solidFill>
              </a:rPr>
            </a:br>
            <a:r>
              <a:rPr lang="en-US" sz="3200" dirty="0">
                <a:solidFill>
                  <a:schemeClr val="bg1"/>
                </a:solidFill>
              </a:rPr>
              <a:t>(Continued)</a:t>
            </a:r>
          </a:p>
          <a:p>
            <a:pPr algn="ctr"/>
            <a:endParaRPr lang="en-US" altLang="en-US" sz="3200" i="1" dirty="0">
              <a:solidFill>
                <a:schemeClr val="bg1"/>
              </a:solidFill>
            </a:endParaRPr>
          </a:p>
        </p:txBody>
      </p:sp>
      <p:sp>
        <p:nvSpPr>
          <p:cNvPr id="9" name="TextBox 9">
            <a:extLst>
              <a:ext uri="{FF2B5EF4-FFF2-40B4-BE49-F238E27FC236}">
                <a16:creationId xmlns:a16="http://schemas.microsoft.com/office/drawing/2014/main" id="{ADE92EC1-BB1F-DD49-A4F2-45F94346BCAA}"/>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7</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W4111_002_2024_1: Lecture 4: ER, Relational, SQL (III) 		© Donald F. Ferguson, 2024</a:t>
            </a:r>
            <a:endParaRPr lang="en-US" altLang="en-US" sz="800" i="1" dirty="0">
              <a:solidFill>
                <a:schemeClr val="bg1"/>
              </a:solidFill>
            </a:endParaRPr>
          </a:p>
        </p:txBody>
      </p:sp>
    </p:spTree>
    <p:extLst>
      <p:ext uri="{BB962C8B-B14F-4D97-AF65-F5344CB8AC3E}">
        <p14:creationId xmlns:p14="http://schemas.microsoft.com/office/powerpoint/2010/main" val="199310421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794" name="Rectangle 2"/>
          <p:cNvSpPr>
            <a:spLocks noGrp="1" noChangeArrowheads="1"/>
          </p:cNvSpPr>
          <p:nvPr>
            <p:ph type="title"/>
          </p:nvPr>
        </p:nvSpPr>
        <p:spPr/>
        <p:txBody>
          <a:bodyPr/>
          <a:lstStyle/>
          <a:p>
            <a:r>
              <a:rPr lang="en-US" altLang="en-US" dirty="0">
                <a:effectLst>
                  <a:outerShdw blurRad="38100" dist="38100" dir="2700000" algn="tl">
                    <a:srgbClr val="C0C0C0"/>
                  </a:outerShdw>
                </a:effectLst>
              </a:rPr>
              <a:t>Index Creation Example</a:t>
            </a:r>
          </a:p>
        </p:txBody>
      </p:sp>
      <p:sp>
        <p:nvSpPr>
          <p:cNvPr id="72707" name="Rectangle 3"/>
          <p:cNvSpPr>
            <a:spLocks noGrp="1" noChangeArrowheads="1"/>
          </p:cNvSpPr>
          <p:nvPr>
            <p:ph type="body" idx="1"/>
          </p:nvPr>
        </p:nvSpPr>
        <p:spPr>
          <a:xfrm>
            <a:off x="1719263" y="820342"/>
            <a:ext cx="5623370" cy="3422475"/>
          </a:xfrm>
        </p:spPr>
        <p:txBody>
          <a:bodyPr/>
          <a:lstStyle/>
          <a:p>
            <a:r>
              <a:rPr lang="en-US" altLang="en-US" b="1" dirty="0"/>
              <a:t>create table </a:t>
            </a:r>
            <a:r>
              <a:rPr lang="en-US" altLang="en-US" i="1" dirty="0"/>
              <a:t>student	</a:t>
            </a:r>
            <a:br>
              <a:rPr lang="en-US" altLang="en-US" i="1" dirty="0"/>
            </a:br>
            <a:r>
              <a:rPr lang="en-US" altLang="en-US" dirty="0"/>
              <a:t>(</a:t>
            </a:r>
            <a:r>
              <a:rPr lang="en-US" altLang="en-US" i="1" dirty="0"/>
              <a:t>ID </a:t>
            </a:r>
            <a:r>
              <a:rPr lang="en-US" altLang="en-US" b="1" dirty="0" err="1"/>
              <a:t>varchar</a:t>
            </a:r>
            <a:r>
              <a:rPr lang="en-US" altLang="en-US" b="1" dirty="0"/>
              <a:t> </a:t>
            </a:r>
            <a:r>
              <a:rPr lang="en-US" altLang="en-US" dirty="0"/>
              <a:t>(5),</a:t>
            </a:r>
            <a:br>
              <a:rPr lang="en-US" altLang="en-US" dirty="0"/>
            </a:br>
            <a:r>
              <a:rPr lang="en-US" altLang="en-US" i="1" dirty="0"/>
              <a:t>name </a:t>
            </a:r>
            <a:r>
              <a:rPr lang="en-US" altLang="en-US" b="1" dirty="0" err="1"/>
              <a:t>varchar</a:t>
            </a:r>
            <a:r>
              <a:rPr lang="en-US" altLang="en-US" b="1" dirty="0"/>
              <a:t> </a:t>
            </a:r>
            <a:r>
              <a:rPr lang="en-US" altLang="en-US" dirty="0"/>
              <a:t>(20) </a:t>
            </a:r>
            <a:r>
              <a:rPr lang="en-US" altLang="en-US" b="1" dirty="0"/>
              <a:t>not null</a:t>
            </a:r>
            <a:r>
              <a:rPr lang="en-US" altLang="en-US" dirty="0"/>
              <a:t>,</a:t>
            </a:r>
            <a:br>
              <a:rPr lang="en-US" altLang="en-US" dirty="0"/>
            </a:br>
            <a:r>
              <a:rPr lang="en-US" altLang="en-US" i="1" dirty="0"/>
              <a:t>dept_name </a:t>
            </a:r>
            <a:r>
              <a:rPr lang="en-US" altLang="en-US" b="1" dirty="0" err="1"/>
              <a:t>varchar</a:t>
            </a:r>
            <a:r>
              <a:rPr lang="en-US" altLang="en-US" b="1" dirty="0"/>
              <a:t> </a:t>
            </a:r>
            <a:r>
              <a:rPr lang="en-US" altLang="en-US" dirty="0"/>
              <a:t>(20),</a:t>
            </a:r>
            <a:br>
              <a:rPr lang="en-US" altLang="en-US" dirty="0"/>
            </a:br>
            <a:r>
              <a:rPr lang="en-US" altLang="en-US" i="1" dirty="0"/>
              <a:t>tot_cred </a:t>
            </a:r>
            <a:r>
              <a:rPr lang="en-US" altLang="en-US" b="1" dirty="0"/>
              <a:t>numeric </a:t>
            </a:r>
            <a:r>
              <a:rPr lang="en-US" altLang="en-US" dirty="0"/>
              <a:t>(3,0) </a:t>
            </a:r>
            <a:r>
              <a:rPr lang="en-US" altLang="en-US" b="1" dirty="0"/>
              <a:t>default </a:t>
            </a:r>
            <a:r>
              <a:rPr lang="en-US" altLang="en-US" dirty="0"/>
              <a:t>0,</a:t>
            </a:r>
            <a:br>
              <a:rPr lang="en-US" altLang="en-US" dirty="0"/>
            </a:br>
            <a:r>
              <a:rPr lang="en-US" altLang="en-US" b="1" dirty="0"/>
              <a:t>primary key </a:t>
            </a:r>
            <a:r>
              <a:rPr lang="en-US" altLang="en-US" dirty="0"/>
              <a:t>(</a:t>
            </a:r>
            <a:r>
              <a:rPr lang="en-US" altLang="en-US" i="1" dirty="0"/>
              <a:t>ID</a:t>
            </a:r>
            <a:r>
              <a:rPr lang="en-US" altLang="en-US" dirty="0"/>
              <a:t>))</a:t>
            </a:r>
          </a:p>
          <a:p>
            <a:r>
              <a:rPr lang="en-US" altLang="en-US" b="1" dirty="0"/>
              <a:t>create index </a:t>
            </a:r>
            <a:r>
              <a:rPr lang="en-US" altLang="en-US" i="1" dirty="0" err="1"/>
              <a:t>studentID_index</a:t>
            </a:r>
            <a:r>
              <a:rPr lang="en-US" altLang="en-US" i="1" dirty="0"/>
              <a:t> </a:t>
            </a:r>
            <a:r>
              <a:rPr lang="en-US" altLang="en-US" b="1" dirty="0"/>
              <a:t>on </a:t>
            </a:r>
            <a:r>
              <a:rPr lang="en-US" altLang="en-US" i="1" dirty="0"/>
              <a:t>student</a:t>
            </a:r>
            <a:r>
              <a:rPr lang="en-US" altLang="en-US" dirty="0"/>
              <a:t>(</a:t>
            </a:r>
            <a:r>
              <a:rPr lang="en-US" altLang="en-US" i="1" dirty="0"/>
              <a:t>ID</a:t>
            </a:r>
            <a:r>
              <a:rPr lang="en-US" altLang="en-US" dirty="0"/>
              <a:t>)</a:t>
            </a:r>
          </a:p>
          <a:p>
            <a:r>
              <a:rPr lang="en-US" altLang="en-US" dirty="0"/>
              <a:t>The query:</a:t>
            </a:r>
          </a:p>
          <a:p>
            <a:pPr>
              <a:buNone/>
            </a:pPr>
            <a:r>
              <a:rPr lang="en-US" altLang="en-US" b="1" dirty="0"/>
              <a:t>            select * </a:t>
            </a:r>
            <a:br>
              <a:rPr lang="en-US" altLang="en-US" b="1" dirty="0"/>
            </a:br>
            <a:r>
              <a:rPr lang="en-US" altLang="en-US" b="1" dirty="0"/>
              <a:t>       from </a:t>
            </a:r>
            <a:r>
              <a:rPr lang="en-US" altLang="en-US" dirty="0"/>
              <a:t> </a:t>
            </a:r>
            <a:r>
              <a:rPr lang="en-US" altLang="en-US" i="1" dirty="0"/>
              <a:t>student</a:t>
            </a:r>
            <a:br>
              <a:rPr lang="en-US" altLang="en-US" i="1" dirty="0"/>
            </a:br>
            <a:r>
              <a:rPr lang="en-US" altLang="en-US" i="1" dirty="0"/>
              <a:t>       </a:t>
            </a:r>
            <a:r>
              <a:rPr lang="en-US" altLang="en-US" b="1" dirty="0"/>
              <a:t>where </a:t>
            </a:r>
            <a:r>
              <a:rPr lang="en-US" altLang="en-US" i="1" dirty="0"/>
              <a:t> ID = </a:t>
            </a:r>
            <a:r>
              <a:rPr lang="en-US" altLang="en-US" dirty="0"/>
              <a:t>'12345'</a:t>
            </a:r>
          </a:p>
          <a:p>
            <a:pPr>
              <a:buNone/>
            </a:pPr>
            <a:r>
              <a:rPr lang="en-US" altLang="en-US" dirty="0"/>
              <a:t>     can be executed by using the index to find the required record,  without looking at all records of </a:t>
            </a:r>
            <a:r>
              <a:rPr lang="en-US" altLang="en-US" i="1" dirty="0"/>
              <a:t>student</a:t>
            </a:r>
            <a:endParaRPr lang="en-US" altLang="en-US" dirty="0"/>
          </a:p>
        </p:txBody>
      </p:sp>
      <p:sp>
        <p:nvSpPr>
          <p:cNvPr id="2" name="TextBox 1">
            <a:extLst>
              <a:ext uri="{FF2B5EF4-FFF2-40B4-BE49-F238E27FC236}">
                <a16:creationId xmlns:a16="http://schemas.microsoft.com/office/drawing/2014/main" id="{EDFF4D97-4A87-F4DB-FEEF-A51D1863DBF6}"/>
              </a:ext>
            </a:extLst>
          </p:cNvPr>
          <p:cNvSpPr txBox="1"/>
          <p:nvPr/>
        </p:nvSpPr>
        <p:spPr>
          <a:xfrm>
            <a:off x="304800" y="3581097"/>
            <a:ext cx="7994829" cy="1323439"/>
          </a:xfrm>
          <a:prstGeom prst="rect">
            <a:avLst/>
          </a:prstGeom>
          <a:noFill/>
        </p:spPr>
        <p:txBody>
          <a:bodyPr wrap="squar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DFF:</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An index on (column1, column2, column3)</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Is also an index on (column1) and (column1, column2)</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But not (column2), (column3), (column2, column3).</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FF0000"/>
                </a:solidFill>
                <a:effectLst/>
                <a:uLnTx/>
                <a:uFillTx/>
                <a:latin typeface="Calibri" charset="0"/>
                <a:ea typeface="ＭＳ Ｐゴシック" charset="-128"/>
                <a:cs typeface="+mn-cs"/>
              </a:rPr>
              <a:t>We will see “why” later in the semester.</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lang="en-US" altLang="en-US" sz="2800" i="1" dirty="0">
                <a:solidFill>
                  <a:prstClr val="white"/>
                </a:solidFill>
              </a:rPr>
              <a:t>Sample Projects</a:t>
            </a:r>
            <a:endParaRPr kumimoji="0" lang="en-US" altLang="en-US" sz="16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8" name="TextBox 9"/>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71</a:t>
            </a:fld>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COMS W4111_002_2024_1: Lecture 4: ER, Relational, SQL (III) 		© Donald F. Ferguson, 2024</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60914941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C8C2899-0BF7-C888-F77D-F2F577579E95}"/>
              </a:ext>
            </a:extLst>
          </p:cNvPr>
          <p:cNvSpPr>
            <a:spLocks noGrp="1"/>
          </p:cNvSpPr>
          <p:nvPr>
            <p:ph idx="1"/>
          </p:nvPr>
        </p:nvSpPr>
        <p:spPr/>
        <p:txBody>
          <a:bodyPr/>
          <a:lstStyle/>
          <a:p>
            <a:r>
              <a:rPr lang="en-US" dirty="0"/>
              <a:t>The programming track will implement a simple, full stack web application.</a:t>
            </a:r>
          </a:p>
          <a:p>
            <a:endParaRPr lang="en-US" dirty="0"/>
          </a:p>
          <a:p>
            <a:endParaRPr lang="en-US" dirty="0"/>
          </a:p>
          <a:p>
            <a:endParaRPr lang="en-US" dirty="0"/>
          </a:p>
          <a:p>
            <a:endParaRPr lang="en-US" dirty="0"/>
          </a:p>
          <a:p>
            <a:r>
              <a:rPr lang="en-US" dirty="0"/>
              <a:t>The non-programming track will implement a data engineering and visualization process in a </a:t>
            </a:r>
            <a:r>
              <a:rPr lang="en-US" dirty="0" err="1"/>
              <a:t>Jupyter</a:t>
            </a:r>
            <a:r>
              <a:rPr lang="en-US" dirty="0"/>
              <a:t> notebook.</a:t>
            </a:r>
          </a:p>
        </p:txBody>
      </p:sp>
      <p:sp>
        <p:nvSpPr>
          <p:cNvPr id="3" name="Title 2">
            <a:extLst>
              <a:ext uri="{FF2B5EF4-FFF2-40B4-BE49-F238E27FC236}">
                <a16:creationId xmlns:a16="http://schemas.microsoft.com/office/drawing/2014/main" id="{65586EC1-828B-7B6D-359A-C5EA704903DE}"/>
              </a:ext>
            </a:extLst>
          </p:cNvPr>
          <p:cNvSpPr>
            <a:spLocks noGrp="1"/>
          </p:cNvSpPr>
          <p:nvPr>
            <p:ph type="title"/>
          </p:nvPr>
        </p:nvSpPr>
        <p:spPr/>
        <p:txBody>
          <a:bodyPr/>
          <a:lstStyle/>
          <a:p>
            <a:r>
              <a:rPr lang="en-US" dirty="0"/>
              <a:t>Projects</a:t>
            </a:r>
          </a:p>
        </p:txBody>
      </p:sp>
      <p:pic>
        <p:nvPicPr>
          <p:cNvPr id="6" name="Picture 5">
            <a:extLst>
              <a:ext uri="{FF2B5EF4-FFF2-40B4-BE49-F238E27FC236}">
                <a16:creationId xmlns:a16="http://schemas.microsoft.com/office/drawing/2014/main" id="{10C6AD2B-0629-F46C-2D39-8C3565AD4676}"/>
              </a:ext>
            </a:extLst>
          </p:cNvPr>
          <p:cNvPicPr>
            <a:picLocks noChangeAspect="1"/>
          </p:cNvPicPr>
          <p:nvPr/>
        </p:nvPicPr>
        <p:blipFill>
          <a:blip r:embed="rId2"/>
          <a:stretch>
            <a:fillRect/>
          </a:stretch>
        </p:blipFill>
        <p:spPr>
          <a:xfrm>
            <a:off x="5322277" y="1044664"/>
            <a:ext cx="3067050" cy="1377950"/>
          </a:xfrm>
          <a:prstGeom prst="rect">
            <a:avLst/>
          </a:prstGeom>
        </p:spPr>
      </p:pic>
      <p:pic>
        <p:nvPicPr>
          <p:cNvPr id="7" name="Picture 6">
            <a:extLst>
              <a:ext uri="{FF2B5EF4-FFF2-40B4-BE49-F238E27FC236}">
                <a16:creationId xmlns:a16="http://schemas.microsoft.com/office/drawing/2014/main" id="{0418D3F5-5F08-2F87-4B64-F1FDAAB3AA1E}"/>
              </a:ext>
            </a:extLst>
          </p:cNvPr>
          <p:cNvPicPr>
            <a:picLocks noChangeAspect="1"/>
          </p:cNvPicPr>
          <p:nvPr/>
        </p:nvPicPr>
        <p:blipFill>
          <a:blip r:embed="rId3"/>
          <a:stretch>
            <a:fillRect/>
          </a:stretch>
        </p:blipFill>
        <p:spPr>
          <a:xfrm>
            <a:off x="626918" y="1047750"/>
            <a:ext cx="4191000" cy="1335918"/>
          </a:xfrm>
          <a:prstGeom prst="rect">
            <a:avLst/>
          </a:prstGeom>
        </p:spPr>
      </p:pic>
      <p:pic>
        <p:nvPicPr>
          <p:cNvPr id="8" name="Picture 7">
            <a:extLst>
              <a:ext uri="{FF2B5EF4-FFF2-40B4-BE49-F238E27FC236}">
                <a16:creationId xmlns:a16="http://schemas.microsoft.com/office/drawing/2014/main" id="{E150316E-E69F-9AAC-9B79-A4BE99D6CBBB}"/>
              </a:ext>
            </a:extLst>
          </p:cNvPr>
          <p:cNvPicPr>
            <a:picLocks noChangeAspect="1"/>
          </p:cNvPicPr>
          <p:nvPr/>
        </p:nvPicPr>
        <p:blipFill>
          <a:blip r:embed="rId4"/>
          <a:stretch>
            <a:fillRect/>
          </a:stretch>
        </p:blipFill>
        <p:spPr>
          <a:xfrm>
            <a:off x="614662" y="3159098"/>
            <a:ext cx="1522244" cy="1470052"/>
          </a:xfrm>
          <a:prstGeom prst="rect">
            <a:avLst/>
          </a:prstGeom>
        </p:spPr>
      </p:pic>
      <p:pic>
        <p:nvPicPr>
          <p:cNvPr id="9" name="Picture 8">
            <a:extLst>
              <a:ext uri="{FF2B5EF4-FFF2-40B4-BE49-F238E27FC236}">
                <a16:creationId xmlns:a16="http://schemas.microsoft.com/office/drawing/2014/main" id="{A456D911-C2B2-6C43-AAAC-8BDFD7AF351A}"/>
              </a:ext>
            </a:extLst>
          </p:cNvPr>
          <p:cNvPicPr>
            <a:picLocks noChangeAspect="1"/>
          </p:cNvPicPr>
          <p:nvPr/>
        </p:nvPicPr>
        <p:blipFill>
          <a:blip r:embed="rId5"/>
          <a:stretch>
            <a:fillRect/>
          </a:stretch>
        </p:blipFill>
        <p:spPr>
          <a:xfrm>
            <a:off x="2209800" y="3257550"/>
            <a:ext cx="6384559" cy="1080906"/>
          </a:xfrm>
          <a:prstGeom prst="rect">
            <a:avLst/>
          </a:prstGeom>
        </p:spPr>
      </p:pic>
    </p:spTree>
    <p:extLst>
      <p:ext uri="{BB962C8B-B14F-4D97-AF65-F5344CB8AC3E}">
        <p14:creationId xmlns:p14="http://schemas.microsoft.com/office/powerpoint/2010/main" val="351146821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327E77F-8C90-00B8-5C14-893807B934C8}"/>
              </a:ext>
            </a:extLst>
          </p:cNvPr>
          <p:cNvSpPr>
            <a:spLocks noGrp="1"/>
          </p:cNvSpPr>
          <p:nvPr>
            <p:ph idx="1"/>
          </p:nvPr>
        </p:nvSpPr>
        <p:spPr/>
        <p:txBody>
          <a:bodyPr/>
          <a:lstStyle/>
          <a:p>
            <a:r>
              <a:rPr lang="en-US" sz="1800" dirty="0"/>
              <a:t>Walkthrough of Web Apps:</a:t>
            </a:r>
          </a:p>
          <a:p>
            <a:pPr lvl="1"/>
            <a:r>
              <a:rPr lang="en-US" sz="1600" dirty="0"/>
              <a:t>/Users/</a:t>
            </a:r>
            <a:r>
              <a:rPr lang="en-US" sz="1600" dirty="0" err="1"/>
              <a:t>donaldferguson</a:t>
            </a:r>
            <a:r>
              <a:rPr lang="en-US" sz="1600" dirty="0"/>
              <a:t>/Dropbox/000/000-A-Current-Examples/W4111-FastAPI-IMDB-Solution</a:t>
            </a:r>
          </a:p>
          <a:p>
            <a:pPr lvl="1"/>
            <a:r>
              <a:rPr lang="en-US" sz="1600" dirty="0"/>
              <a:t>/Users/</a:t>
            </a:r>
            <a:r>
              <a:rPr lang="en-US" sz="1600" dirty="0" err="1"/>
              <a:t>donaldferguson</a:t>
            </a:r>
            <a:r>
              <a:rPr lang="en-US" sz="1600" dirty="0"/>
              <a:t>/Dropbox/000/000-A-Current-Examples/current-dashboard</a:t>
            </a:r>
          </a:p>
          <a:p>
            <a:pPr lvl="1"/>
            <a:endParaRPr lang="en-US" sz="1600" dirty="0"/>
          </a:p>
          <a:p>
            <a:r>
              <a:rPr lang="en-US" sz="1800" dirty="0"/>
              <a:t>Data Engineering:</a:t>
            </a:r>
          </a:p>
          <a:p>
            <a:pPr lvl="1"/>
            <a:r>
              <a:rPr lang="en-US" sz="1600" dirty="0"/>
              <a:t>/Users/</a:t>
            </a:r>
            <a:r>
              <a:rPr lang="en-US" sz="1600" dirty="0" err="1"/>
              <a:t>donaldferguson</a:t>
            </a:r>
            <a:r>
              <a:rPr lang="en-US" sz="1600" dirty="0"/>
              <a:t>/Dropbox/000/000-Columbia/2024-Spring/W4111-Intro-to-Databases-Spring-2024/Lectures/s-2024-Lecture-3/More-Data-</a:t>
            </a:r>
            <a:r>
              <a:rPr lang="en-US" sz="1600" dirty="0" err="1"/>
              <a:t>Engineering.ipynb</a:t>
            </a:r>
            <a:endParaRPr lang="en-US" sz="1600" dirty="0"/>
          </a:p>
          <a:p>
            <a:pPr lvl="1"/>
            <a:r>
              <a:rPr lang="en-US" sz="1600" dirty="0"/>
              <a:t>And others.</a:t>
            </a:r>
          </a:p>
        </p:txBody>
      </p:sp>
      <p:sp>
        <p:nvSpPr>
          <p:cNvPr id="3" name="Title 2">
            <a:extLst>
              <a:ext uri="{FF2B5EF4-FFF2-40B4-BE49-F238E27FC236}">
                <a16:creationId xmlns:a16="http://schemas.microsoft.com/office/drawing/2014/main" id="{259A74B2-61D0-51AF-F01C-8DBE59A16906}"/>
              </a:ext>
            </a:extLst>
          </p:cNvPr>
          <p:cNvSpPr>
            <a:spLocks noGrp="1"/>
          </p:cNvSpPr>
          <p:nvPr>
            <p:ph type="title"/>
          </p:nvPr>
        </p:nvSpPr>
        <p:spPr/>
        <p:txBody>
          <a:bodyPr/>
          <a:lstStyle/>
          <a:p>
            <a:r>
              <a:rPr lang="en-US" dirty="0"/>
              <a:t>Sample Projects</a:t>
            </a:r>
          </a:p>
        </p:txBody>
      </p:sp>
    </p:spTree>
    <p:extLst>
      <p:ext uri="{BB962C8B-B14F-4D97-AF65-F5344CB8AC3E}">
        <p14:creationId xmlns:p14="http://schemas.microsoft.com/office/powerpoint/2010/main" val="40536039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BE8930-5B07-73C0-40A8-4A6EB8370C40}"/>
            </a:ext>
          </a:extLst>
        </p:cNvPr>
        <p:cNvGrpSpPr/>
        <p:nvPr/>
      </p:nvGrpSpPr>
      <p:grpSpPr>
        <a:xfrm>
          <a:off x="0" y="0"/>
          <a:ext cx="0" cy="0"/>
          <a:chOff x="0" y="0"/>
          <a:chExt cx="0" cy="0"/>
        </a:xfrm>
      </p:grpSpPr>
      <p:pic>
        <p:nvPicPr>
          <p:cNvPr id="9217" name="Picture 1" descr="16x9_grey.jpg">
            <a:extLst>
              <a:ext uri="{FF2B5EF4-FFF2-40B4-BE49-F238E27FC236}">
                <a16:creationId xmlns:a16="http://schemas.microsoft.com/office/drawing/2014/main" id="{015ADF28-2FF7-B3A8-DC27-1635C594CD6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8048" y="-193508"/>
            <a:ext cx="9162047" cy="5143500"/>
          </a:xfrm>
          <a:prstGeom prst="rect">
            <a:avLst/>
          </a:prstGeom>
          <a:noFill/>
          <a:ln>
            <a:noFill/>
          </a:ln>
        </p:spPr>
      </p:pic>
      <p:sp>
        <p:nvSpPr>
          <p:cNvPr id="7" name="Rectangle 6">
            <a:extLst>
              <a:ext uri="{FF2B5EF4-FFF2-40B4-BE49-F238E27FC236}">
                <a16:creationId xmlns:a16="http://schemas.microsoft.com/office/drawing/2014/main" id="{ACA0A0F9-AC7F-4FD1-4916-FA641BBDBBBB}"/>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9219" name="Picture 7">
            <a:extLst>
              <a:ext uri="{FF2B5EF4-FFF2-40B4-BE49-F238E27FC236}">
                <a16:creationId xmlns:a16="http://schemas.microsoft.com/office/drawing/2014/main" id="{EF39B249-F49D-586A-F12D-ADAB5C75283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a:extLst>
              <a:ext uri="{FF2B5EF4-FFF2-40B4-BE49-F238E27FC236}">
                <a16:creationId xmlns:a16="http://schemas.microsoft.com/office/drawing/2014/main" id="{5EACAC96-5FF3-BC29-FEE9-1012863F6BD7}"/>
              </a:ext>
            </a:extLst>
          </p:cNvPr>
          <p:cNvSpPr txBox="1">
            <a:spLocks noChangeArrowheads="1"/>
          </p:cNvSpPr>
          <p:nvPr/>
        </p:nvSpPr>
        <p:spPr bwMode="auto">
          <a:xfrm>
            <a:off x="-18050" y="1384863"/>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Complex Attributes</a:t>
            </a:r>
            <a:endParaRPr lang="en-US" altLang="en-US" i="1" dirty="0">
              <a:solidFill>
                <a:schemeClr val="bg1"/>
              </a:solidFill>
            </a:endParaRPr>
          </a:p>
        </p:txBody>
      </p:sp>
      <p:sp>
        <p:nvSpPr>
          <p:cNvPr id="2" name="TextBox 9">
            <a:extLst>
              <a:ext uri="{FF2B5EF4-FFF2-40B4-BE49-F238E27FC236}">
                <a16:creationId xmlns:a16="http://schemas.microsoft.com/office/drawing/2014/main" id="{ED6872D9-7353-D0A5-AB68-283F5C92F83C}"/>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8</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COMS W4111_002_2024_1: Lecture 4: ER, Relational, SQL (III) 		© Donald F. Ferguson, 2024</a:t>
            </a:r>
            <a:endParaRPr lang="en-US" altLang="en-US" sz="800" i="1" dirty="0">
              <a:solidFill>
                <a:schemeClr val="bg1"/>
              </a:solidFill>
            </a:endParaRPr>
          </a:p>
        </p:txBody>
      </p:sp>
    </p:spTree>
    <p:extLst>
      <p:ext uri="{BB962C8B-B14F-4D97-AF65-F5344CB8AC3E}">
        <p14:creationId xmlns:p14="http://schemas.microsoft.com/office/powerpoint/2010/main" val="39031201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1C5FD99-2029-B40D-E656-198637B37667}"/>
              </a:ext>
            </a:extLst>
          </p:cNvPr>
          <p:cNvSpPr>
            <a:spLocks noGrp="1"/>
          </p:cNvSpPr>
          <p:nvPr>
            <p:ph idx="1"/>
          </p:nvPr>
        </p:nvSpPr>
        <p:spPr>
          <a:xfrm>
            <a:off x="152400" y="590550"/>
            <a:ext cx="8915400" cy="4038600"/>
          </a:xfrm>
        </p:spPr>
        <p:txBody>
          <a:bodyPr/>
          <a:lstStyle/>
          <a:p>
            <a:r>
              <a:rPr lang="en-US" dirty="0"/>
              <a:t>The relational model and well-designed SQL schema have </a:t>
            </a:r>
            <a:r>
              <a:rPr lang="en-US" i="1" dirty="0"/>
              <a:t>atomic attributes.</a:t>
            </a:r>
          </a:p>
          <a:p>
            <a:r>
              <a:rPr lang="en-US" dirty="0"/>
              <a:t>There are several ways to think about attributes:</a:t>
            </a:r>
          </a:p>
          <a:p>
            <a:pPr lvl="1"/>
            <a:r>
              <a:rPr lang="en-US" dirty="0"/>
              <a:t>Simple vs Composite</a:t>
            </a:r>
          </a:p>
          <a:p>
            <a:pPr lvl="1"/>
            <a:r>
              <a:rPr lang="en-US" dirty="0"/>
              <a:t>Single Valued versus Multi-valued</a:t>
            </a:r>
          </a:p>
          <a:p>
            <a:pPr lvl="1"/>
            <a:r>
              <a:rPr lang="en-US" dirty="0"/>
              <a:t>Derived or Not Derived</a:t>
            </a:r>
          </a:p>
          <a:p>
            <a:r>
              <a:rPr lang="en-US" dirty="0"/>
              <a:t>And, there can be combinations, for example a Composite, Multi-Value Attribute.</a:t>
            </a:r>
            <a:br>
              <a:rPr lang="en-US" dirty="0"/>
            </a:br>
            <a:r>
              <a:rPr lang="en-US" dirty="0"/>
              <a:t>Phone number is an example:</a:t>
            </a:r>
          </a:p>
          <a:p>
            <a:pPr lvl="1"/>
            <a:r>
              <a:rPr lang="en-US" dirty="0"/>
              <a:t>A phone number is a composite (+1, 914-555-1212)</a:t>
            </a:r>
          </a:p>
          <a:p>
            <a:pPr lvl="1"/>
            <a:r>
              <a:rPr lang="en-US" dirty="0"/>
              <a:t>A customer may have several: work, home, mobile, … …</a:t>
            </a:r>
          </a:p>
          <a:p>
            <a:r>
              <a:rPr lang="en-US" dirty="0"/>
              <a:t>Examining </a:t>
            </a:r>
            <a:r>
              <a:rPr lang="en-US" i="1" dirty="0" err="1"/>
              <a:t>name_basics</a:t>
            </a:r>
            <a:r>
              <a:rPr lang="en-US" i="1" dirty="0"/>
              <a:t> </a:t>
            </a:r>
            <a:r>
              <a:rPr lang="en-US" dirty="0"/>
              <a:t>from the IMDB dataset is interesting.</a:t>
            </a:r>
          </a:p>
          <a:p>
            <a:pPr lvl="1"/>
            <a:endParaRPr lang="en-US" dirty="0"/>
          </a:p>
          <a:p>
            <a:endParaRPr lang="en-US" dirty="0"/>
          </a:p>
        </p:txBody>
      </p:sp>
      <p:sp>
        <p:nvSpPr>
          <p:cNvPr id="3" name="Title 2">
            <a:extLst>
              <a:ext uri="{FF2B5EF4-FFF2-40B4-BE49-F238E27FC236}">
                <a16:creationId xmlns:a16="http://schemas.microsoft.com/office/drawing/2014/main" id="{C5EEFA66-E010-6B16-C41D-CE25ABCFF594}"/>
              </a:ext>
            </a:extLst>
          </p:cNvPr>
          <p:cNvSpPr>
            <a:spLocks noGrp="1"/>
          </p:cNvSpPr>
          <p:nvPr>
            <p:ph type="title"/>
          </p:nvPr>
        </p:nvSpPr>
        <p:spPr/>
        <p:txBody>
          <a:bodyPr/>
          <a:lstStyle/>
          <a:p>
            <a:r>
              <a:rPr lang="en-US" dirty="0"/>
              <a:t>Entity Attributes</a:t>
            </a:r>
          </a:p>
        </p:txBody>
      </p:sp>
    </p:spTree>
    <p:extLst>
      <p:ext uri="{BB962C8B-B14F-4D97-AF65-F5344CB8AC3E}">
        <p14:creationId xmlns:p14="http://schemas.microsoft.com/office/powerpoint/2010/main" val="109406551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2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4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5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Status xmlns="http://schemas.microsoft.com/sharepoint/v3/fields">Not Started</_Statu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0DE64AEEDD9B7A4D93545ACBE97D4615" ma:contentTypeVersion="2" ma:contentTypeDescription="Create a new document." ma:contentTypeScope="" ma:versionID="f49002b78e3a4a71b814eef46a983816">
  <xsd:schema xmlns:xsd="http://www.w3.org/2001/XMLSchema" xmlns:xs="http://www.w3.org/2001/XMLSchema" xmlns:p="http://schemas.microsoft.com/office/2006/metadata/properties" xmlns:ns2="http://schemas.microsoft.com/sharepoint/v3/fields" targetNamespace="http://schemas.microsoft.com/office/2006/metadata/properties" ma:root="true" ma:fieldsID="38f6db2dd0d9a0cf6a8dc37be32b365b" ns2:_="">
    <xsd:import namespace="http://schemas.microsoft.com/sharepoint/v3/fields"/>
    <xsd:element name="properties">
      <xsd:complexType>
        <xsd:sequence>
          <xsd:element name="documentManagement">
            <xsd:complexType>
              <xsd:all>
                <xsd:element ref="ns2:_Status" minOccurs="0"/>
                <xsd:element ref="ns2: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8" nillable="true" ma:displayName="Status" ma:default="Not Started" ma:internalName="_Status">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element name="_Version" ma:index="9"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ma:displayName="Status"/>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B6F2769-7194-4217-93D3-3AF3A4742282}">
  <ds:schemaRefs>
    <ds:schemaRef ds:uri="http://schemas.microsoft.com/office/2006/metadata/properties"/>
    <ds:schemaRef ds:uri="http://schemas.microsoft.com/sharepoint/v3/fields"/>
    <ds:schemaRef ds:uri="http://schemas.microsoft.com/office/infopath/2007/PartnerControls"/>
    <ds:schemaRef ds:uri="http://schemas.microsoft.com/office/2006/documentManagement/types"/>
    <ds:schemaRef ds:uri="http://purl.org/dc/dcmitype/"/>
    <ds:schemaRef ds:uri="http://purl.org/dc/terms/"/>
    <ds:schemaRef ds:uri="http://purl.org/dc/elements/1.1/"/>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87D2A1B0-FF3E-4009-940D-AED0EB70AA20}">
  <ds:schemaRefs>
    <ds:schemaRef ds:uri="http://schemas.microsoft.com/sharepoint/v3/contenttype/forms"/>
  </ds:schemaRefs>
</ds:datastoreItem>
</file>

<file path=customXml/itemProps3.xml><?xml version="1.0" encoding="utf-8"?>
<ds:datastoreItem xmlns:ds="http://schemas.openxmlformats.org/officeDocument/2006/customXml" ds:itemID="{E4214858-785C-42F7-BE66-6D0E79395F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FNEMasterTemplateForThemePreview.pptx</Template>
  <TotalTime>59319</TotalTime>
  <Words>5788</Words>
  <Application>Microsoft Macintosh PowerPoint</Application>
  <PresentationFormat>On-screen Show (16:9)</PresentationFormat>
  <Paragraphs>656</Paragraphs>
  <Slides>73</Slides>
  <Notes>49</Notes>
  <HiddenSlides>0</HiddenSlides>
  <MMClips>0</MMClips>
  <ScaleCrop>false</ScaleCrop>
  <HeadingPairs>
    <vt:vector size="6" baseType="variant">
      <vt:variant>
        <vt:lpstr>Fonts Used</vt:lpstr>
      </vt:variant>
      <vt:variant>
        <vt:i4>10</vt:i4>
      </vt:variant>
      <vt:variant>
        <vt:lpstr>Theme</vt:lpstr>
      </vt:variant>
      <vt:variant>
        <vt:i4>7</vt:i4>
      </vt:variant>
      <vt:variant>
        <vt:lpstr>Slide Titles</vt:lpstr>
      </vt:variant>
      <vt:variant>
        <vt:i4>73</vt:i4>
      </vt:variant>
    </vt:vector>
  </HeadingPairs>
  <TitlesOfParts>
    <vt:vector size="90" baseType="lpstr">
      <vt:lpstr>Arial</vt:lpstr>
      <vt:lpstr>Calibri</vt:lpstr>
      <vt:lpstr>Century Gothic</vt:lpstr>
      <vt:lpstr>Helvetica</vt:lpstr>
      <vt:lpstr>Monotype Sorts</vt:lpstr>
      <vt:lpstr>Museo For Dell</vt:lpstr>
      <vt:lpstr>Symbol</vt:lpstr>
      <vt:lpstr>Times New Roman</vt:lpstr>
      <vt:lpstr>Webdings</vt:lpstr>
      <vt:lpstr>Wingdings</vt:lpstr>
      <vt:lpstr>Office Theme</vt:lpstr>
      <vt:lpstr>2_db-5-grey</vt:lpstr>
      <vt:lpstr>1_Office Theme</vt:lpstr>
      <vt:lpstr>2_Office Theme</vt:lpstr>
      <vt:lpstr>3_Office Theme</vt:lpstr>
      <vt:lpstr>4_db-5-grey</vt:lpstr>
      <vt:lpstr>5_db-5-grey</vt:lpstr>
      <vt:lpstr>PowerPoint Presentation</vt:lpstr>
      <vt:lpstr>PowerPoint Presentation</vt:lpstr>
      <vt:lpstr>PowerPoint Presentation</vt:lpstr>
      <vt:lpstr>Contents</vt:lpstr>
      <vt:lpstr>PowerPoint Presentation</vt:lpstr>
      <vt:lpstr>“Create a Table” – Probable not the Best Way to Phrase but Accurate</vt:lpstr>
      <vt:lpstr>PowerPoint Presentation</vt:lpstr>
      <vt:lpstr>PowerPoint Presentation</vt:lpstr>
      <vt:lpstr>Entity Attributes</vt:lpstr>
      <vt:lpstr>IMDB Free Data</vt:lpstr>
      <vt:lpstr>Example from IMDB</vt:lpstr>
      <vt:lpstr>Generated Attributes</vt:lpstr>
      <vt:lpstr>PowerPoint Presentation</vt:lpstr>
      <vt:lpstr>What are all those other Symbols?</vt:lpstr>
      <vt:lpstr>Semi-Join</vt:lpstr>
      <vt:lpstr>Semi-Join</vt:lpstr>
      <vt:lpstr>Anti-Join</vt:lpstr>
      <vt:lpstr>Set Division</vt:lpstr>
      <vt:lpstr>PowerPoint Presentation</vt:lpstr>
      <vt:lpstr>PowerPoint Presentation</vt:lpstr>
      <vt:lpstr>Codd’s 12 Rules</vt:lpstr>
      <vt:lpstr>Codd’s 12 Rules</vt:lpstr>
      <vt:lpstr>Codd’s 12 Rules</vt:lpstr>
      <vt:lpstr>NULL and Correct Answers</vt:lpstr>
      <vt:lpstr>Null Values</vt:lpstr>
      <vt:lpstr>Null Values (Cont.)</vt:lpstr>
      <vt:lpstr>PowerPoint Presentation</vt:lpstr>
      <vt:lpstr>String Operations</vt:lpstr>
      <vt:lpstr>String Operations (Cont.)</vt:lpstr>
      <vt:lpstr>Ordering the Display of Tuples</vt:lpstr>
      <vt:lpstr>Where Clause Predicates</vt:lpstr>
      <vt:lpstr>PowerPoint Presentation</vt:lpstr>
      <vt:lpstr>Set Operations</vt:lpstr>
      <vt:lpstr>Set Operations (Cont.)</vt:lpstr>
      <vt:lpstr>PowerPoint Presentation</vt:lpstr>
      <vt:lpstr>Nested Subqueries</vt:lpstr>
      <vt:lpstr>Nested Subquery</vt:lpstr>
      <vt:lpstr>Consider Some Tables</vt:lpstr>
      <vt:lpstr>Consider a Subquery Tables</vt:lpstr>
      <vt:lpstr>Nested Subqueries</vt:lpstr>
      <vt:lpstr>Set Membership</vt:lpstr>
      <vt:lpstr>Set Membership </vt:lpstr>
      <vt:lpstr>Set Membership (Cont.)</vt:lpstr>
      <vt:lpstr>Set Comparison</vt:lpstr>
      <vt:lpstr>Set Comparison – “some” Clause</vt:lpstr>
      <vt:lpstr>Definition of  “some” Clause</vt:lpstr>
      <vt:lpstr>Set Comparison – “all” Clause</vt:lpstr>
      <vt:lpstr>Definition of “all” Clause</vt:lpstr>
      <vt:lpstr>Test for Empty Relations</vt:lpstr>
      <vt:lpstr>Use of “exists” Clause</vt:lpstr>
      <vt:lpstr>Use of “not exists” Clause</vt:lpstr>
      <vt:lpstr>Test for Absence of Duplicate Tuples</vt:lpstr>
      <vt:lpstr>Subqueries in the From Clause</vt:lpstr>
      <vt:lpstr>Subqueries in the Form Clause</vt:lpstr>
      <vt:lpstr>With Clause</vt:lpstr>
      <vt:lpstr>Complex Queries using With Clause</vt:lpstr>
      <vt:lpstr>Scalar Subquery</vt:lpstr>
      <vt:lpstr>PowerPoint Presentation</vt:lpstr>
      <vt:lpstr>Integrity Constraints</vt:lpstr>
      <vt:lpstr> Constraints on a Single Relation </vt:lpstr>
      <vt:lpstr>Not Null Constraints </vt:lpstr>
      <vt:lpstr>Unique Constraints </vt:lpstr>
      <vt:lpstr>Simple Example</vt:lpstr>
      <vt:lpstr>The check clause</vt:lpstr>
      <vt:lpstr>Referential Integrity</vt:lpstr>
      <vt:lpstr>Referential Integrity (Cont.)</vt:lpstr>
      <vt:lpstr>Cascading Actions in Referential Integrity</vt:lpstr>
      <vt:lpstr>PowerPoint Presentation</vt:lpstr>
      <vt:lpstr>Index Creation</vt:lpstr>
      <vt:lpstr>Index Creation Example</vt:lpstr>
      <vt:lpstr>PowerPoint Presentation</vt:lpstr>
      <vt:lpstr>Projects</vt:lpstr>
      <vt:lpstr>Sample Projects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FileNewTemplate</dc:title>
  <dc:creator>Diana</dc:creator>
  <cp:lastModifiedBy>Donald Ferguson</cp:lastModifiedBy>
  <cp:revision>605</cp:revision>
  <cp:lastPrinted>2018-11-15T21:01:50Z</cp:lastPrinted>
  <dcterms:created xsi:type="dcterms:W3CDTF">2010-04-12T23:12:02Z</dcterms:created>
  <dcterms:modified xsi:type="dcterms:W3CDTF">2024-02-08T19:21:23Z</dcterms:modified>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ies>
</file>